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53E63"/>
          </a:solidFill>
          <a:ln w="12700">
            <a:solidFill>
              <a:srgbClr val="153E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565392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671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MVPCS • Grades 1–2 • Mock Governor Election • 2026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7315200" y="6565392"/>
            <a:ext cx="4343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671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candidates • Nonpartisan classroom simulation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CFE"/>
          </a:solidFill>
          <a:ln w="12700">
            <a:solidFill>
              <a:srgbClr val="FBFCF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53E63"/>
          </a:solidFill>
          <a:ln w="12700">
            <a:solidFill>
              <a:srgbClr val="153E6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310896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MVPCS MOCK GOVERNOR ELECTION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914400" y="1417320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A7F8E"/>
                </a:solidFill>
              </a:rPr>
              <a:t>Grades 1–2 History &amp; Social Science Unit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828800" y="1993392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1F2933"/>
                </a:solidFill>
              </a:rPr>
              <a:t>October 1 – November 3, 2026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960120" y="2743200"/>
            <a:ext cx="3108960" cy="1417320"/>
          </a:xfrm>
          <a:prstGeom prst="roundRect">
            <a:avLst>
              <a:gd name="adj" fmla="val 4516"/>
            </a:avLst>
          </a:prstGeom>
          <a:solidFill>
            <a:srgbClr val="EAF6F7"/>
          </a:solidFill>
          <a:ln w="12700">
            <a:solidFill>
              <a:srgbClr val="D5DEE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234440" y="2999232"/>
            <a:ext cx="2560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A7F8E"/>
                </a:solidFill>
              </a:rPr>
              <a:t>LEARN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207008" y="3401568"/>
            <a:ext cx="261518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F2933"/>
                </a:solidFill>
              </a:rPr>
              <a:t>leaders • governor • democracy • voting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4535424" y="2743200"/>
            <a:ext cx="3108960" cy="1417320"/>
          </a:xfrm>
          <a:prstGeom prst="roundRect">
            <a:avLst>
              <a:gd name="adj" fmla="val 4516"/>
            </a:avLst>
          </a:prstGeom>
          <a:solidFill>
            <a:srgbClr val="FFF6DF"/>
          </a:solidFill>
          <a:ln w="12700">
            <a:solidFill>
              <a:srgbClr val="E6D8A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82312" y="2999232"/>
            <a:ext cx="2606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A16C00"/>
                </a:solidFill>
              </a:rPr>
              <a:t>CAMPAIGN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773168" y="3401568"/>
            <a:ext cx="26517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F2933"/>
                </a:solidFill>
              </a:rPr>
              <a:t>posters • flyers • speeches • voter guides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110728" y="2743200"/>
            <a:ext cx="3108960" cy="1417320"/>
          </a:xfrm>
          <a:prstGeom prst="roundRect">
            <a:avLst>
              <a:gd name="adj" fmla="val 4516"/>
            </a:avLst>
          </a:prstGeom>
          <a:solidFill>
            <a:srgbClr val="F2EFF7"/>
          </a:solidFill>
          <a:ln w="12700">
            <a:solidFill>
              <a:srgbClr val="DAD0E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66760" y="2999232"/>
            <a:ext cx="2606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6D5A8D"/>
                </a:solidFill>
              </a:rPr>
              <a:t>VOTE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348472" y="3401568"/>
            <a:ext cx="26517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F2933"/>
                </a:solidFill>
              </a:rPr>
              <a:t>schoolwide mock election • tally • reflect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1005840" y="4791456"/>
            <a:ext cx="10149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53E63"/>
                </a:solidFill>
              </a:rPr>
              <a:t>The classroom candidates are fictional and not connected to any real party or candidate.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1051560" y="5440680"/>
            <a:ext cx="10058400" cy="7132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933"/>
                </a:solidFill>
              </a:rPr>
              <a:t>Pillar connection: DEMOCRACY — listen, learn, make a fair choice, vote, accept the result, and keep working together.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Election Unit Timeline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30352" y="74980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D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weeks of civics learning, campaign education, and a schoolwide mock vote.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594360" y="1828800"/>
            <a:ext cx="1627632" cy="2103120"/>
          </a:xfrm>
          <a:prstGeom prst="roundRect">
            <a:avLst>
              <a:gd name="adj" fmla="val 3371"/>
            </a:avLst>
          </a:prstGeom>
          <a:solidFill>
            <a:srgbClr val="EAF6F7"/>
          </a:solidFill>
          <a:ln w="12700">
            <a:solidFill>
              <a:srgbClr val="D6DEE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029968"/>
            <a:ext cx="14447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A7F8E"/>
                </a:solidFill>
              </a:rPr>
              <a:t>OCT. 1–2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22376" y="2633472"/>
            <a:ext cx="137160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1F2933"/>
                </a:solidFill>
              </a:rPr>
              <a:t>Leaders &amp; community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2240280" y="2606040"/>
            <a:ext cx="2560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3E63"/>
                </a:solidFill>
              </a:rPr>
              <a:t>→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2496312" y="1828800"/>
            <a:ext cx="1627632" cy="2103120"/>
          </a:xfrm>
          <a:prstGeom prst="roundRect">
            <a:avLst>
              <a:gd name="adj" fmla="val 3371"/>
            </a:avLst>
          </a:prstGeom>
          <a:solidFill>
            <a:srgbClr val="F4F7FA"/>
          </a:solidFill>
          <a:ln w="12700">
            <a:solidFill>
              <a:srgbClr val="D6DE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87752" y="2029968"/>
            <a:ext cx="14447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A7F8E"/>
                </a:solidFill>
              </a:rPr>
              <a:t>OCT. 5–9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2624328" y="2633472"/>
            <a:ext cx="137160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1F2933"/>
                </a:solidFill>
              </a:rPr>
              <a:t>The Massachusetts Governor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4142232" y="2606040"/>
            <a:ext cx="2560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3E63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4398264" y="1828800"/>
            <a:ext cx="1627632" cy="2103120"/>
          </a:xfrm>
          <a:prstGeom prst="roundRect">
            <a:avLst>
              <a:gd name="adj" fmla="val 3371"/>
            </a:avLst>
          </a:prstGeom>
          <a:solidFill>
            <a:srgbClr val="EAF6F7"/>
          </a:solidFill>
          <a:ln w="12700">
            <a:solidFill>
              <a:srgbClr val="D6D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89704" y="2029968"/>
            <a:ext cx="14447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A7F8E"/>
                </a:solidFill>
              </a:rPr>
              <a:t>OCT. 12–16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526280" y="2633472"/>
            <a:ext cx="137160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1F2933"/>
                </a:solidFill>
              </a:rPr>
              <a:t>Democracy, elections &amp; voting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044184" y="2606040"/>
            <a:ext cx="2560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3E63"/>
                </a:solidFill>
              </a:rPr>
              <a:t>→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6300216" y="1828800"/>
            <a:ext cx="1627632" cy="2103120"/>
          </a:xfrm>
          <a:prstGeom prst="roundRect">
            <a:avLst>
              <a:gd name="adj" fmla="val 3371"/>
            </a:avLst>
          </a:prstGeom>
          <a:solidFill>
            <a:srgbClr val="F4F7FA"/>
          </a:solidFill>
          <a:ln w="12700">
            <a:solidFill>
              <a:srgbClr val="D6DE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91656" y="2029968"/>
            <a:ext cx="14447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A7F8E"/>
                </a:solidFill>
              </a:rPr>
              <a:t>OCT. 19–23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428232" y="2633472"/>
            <a:ext cx="137160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1F2933"/>
                </a:solidFill>
              </a:rPr>
              <a:t>Candidates, platforms &amp; issues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7946136" y="2606040"/>
            <a:ext cx="2560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3E63"/>
                </a:solidFill>
              </a:rPr>
              <a:t>→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202168" y="1828800"/>
            <a:ext cx="1627632" cy="2103120"/>
          </a:xfrm>
          <a:prstGeom prst="roundRect">
            <a:avLst>
              <a:gd name="adj" fmla="val 3371"/>
            </a:avLst>
          </a:prstGeom>
          <a:solidFill>
            <a:srgbClr val="EAF6F7"/>
          </a:solidFill>
          <a:ln w="12700">
            <a:solidFill>
              <a:srgbClr val="D6DE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93608" y="2029968"/>
            <a:ext cx="14447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A7F8E"/>
                </a:solidFill>
              </a:rPr>
              <a:t>OCT. 26–30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330184" y="2633472"/>
            <a:ext cx="137160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1F2933"/>
                </a:solidFill>
              </a:rPr>
              <a:t>Create campaigns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9848088" y="2606040"/>
            <a:ext cx="2560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3E63"/>
                </a:solidFill>
              </a:rPr>
              <a:t>→</a:t>
            </a:r>
            <a:endParaRPr lang="en-US" sz="2400" dirty="0"/>
          </a:p>
        </p:txBody>
      </p:sp>
      <p:sp>
        <p:nvSpPr>
          <p:cNvPr id="24" name="Shape 22"/>
          <p:cNvSpPr/>
          <p:nvPr/>
        </p:nvSpPr>
        <p:spPr>
          <a:xfrm>
            <a:off x="10104120" y="1828800"/>
            <a:ext cx="1627632" cy="2103120"/>
          </a:xfrm>
          <a:prstGeom prst="roundRect">
            <a:avLst>
              <a:gd name="adj" fmla="val 3371"/>
            </a:avLst>
          </a:prstGeom>
          <a:solidFill>
            <a:srgbClr val="E3A72F"/>
          </a:solidFill>
          <a:ln w="12700">
            <a:solidFill>
              <a:srgbClr val="D6DE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195560" y="2029968"/>
            <a:ext cx="14447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3E63"/>
                </a:solidFill>
              </a:rPr>
              <a:t>NOV. 3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10232136" y="2633472"/>
            <a:ext cx="137160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F2933"/>
                </a:solidFill>
              </a:rPr>
              <a:t>MOCK ELECTION DAY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2011680" y="4754880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3E63"/>
                </a:solidFill>
              </a:rPr>
              <a:t>Culminating event: Tuesday, November 3, 2026</a:t>
            </a:r>
            <a:endParaRPr lang="en-US" sz="2400" dirty="0"/>
          </a:p>
        </p:txBody>
      </p:sp>
      <p:sp>
        <p:nvSpPr>
          <p:cNvPr id="28" name="Text 26"/>
          <p:cNvSpPr/>
          <p:nvPr/>
        </p:nvSpPr>
        <p:spPr>
          <a:xfrm>
            <a:off x="1828800" y="5257800"/>
            <a:ext cx="8503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5D6670"/>
                </a:solidFill>
              </a:rPr>
              <a:t>This is also the date of the real Massachusetts state election in 2026.</a:t>
            </a:r>
            <a:endParaRPr lang="en-US" sz="1700" dirty="0"/>
          </a:p>
        </p:txBody>
      </p:sp>
      <p:sp>
        <p:nvSpPr>
          <p:cNvPr id="29" name="Text 27"/>
          <p:cNvSpPr/>
          <p:nvPr/>
        </p:nvSpPr>
        <p:spPr>
          <a:xfrm>
            <a:off x="530352" y="6236208"/>
            <a:ext cx="11109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i="1" dirty="0">
                <a:solidFill>
                  <a:srgbClr val="6D7781"/>
                </a:solidFill>
              </a:rPr>
              <a:t>Source: Massachusetts Secretary of the Commonwealth — Upcoming Elections (2026).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Will We Learn?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30352" y="74980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D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Election Day, students should be able to explain these ideas in their own words.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640080" y="1280160"/>
            <a:ext cx="3383280" cy="1920240"/>
          </a:xfrm>
          <a:prstGeom prst="roundRect">
            <a:avLst>
              <a:gd name="adj" fmla="val 3810"/>
            </a:avLst>
          </a:prstGeom>
          <a:solidFill>
            <a:srgbClr val="EAF6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86384" y="1389888"/>
            <a:ext cx="309067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7F8E"/>
                </a:solidFill>
              </a:rPr>
              <a:t>1. LEADERSHIP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86384" y="1783080"/>
            <a:ext cx="3090672" cy="13258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933"/>
                </a:solidFill>
              </a:rPr>
              <a:t>Describe qualities of a helpful leader and explain that leaders have responsibilities to a group.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4407408" y="1280160"/>
            <a:ext cx="3383280" cy="1920240"/>
          </a:xfrm>
          <a:prstGeom prst="roundRect">
            <a:avLst>
              <a:gd name="adj" fmla="val 3810"/>
            </a:avLst>
          </a:prstGeom>
          <a:solidFill>
            <a:srgbClr val="FFF6DF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53712" y="1389888"/>
            <a:ext cx="309067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A16C00"/>
                </a:solidFill>
              </a:rPr>
              <a:t>2. GOVERNOR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53712" y="1783080"/>
            <a:ext cx="3090672" cy="13258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933"/>
                </a:solidFill>
              </a:rPr>
              <a:t>Name the Governor of Massachusetts and explain several jobs of the Governor.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8174736" y="1280160"/>
            <a:ext cx="3383280" cy="1920240"/>
          </a:xfrm>
          <a:prstGeom prst="roundRect">
            <a:avLst>
              <a:gd name="adj" fmla="val 3810"/>
            </a:avLst>
          </a:prstGeom>
          <a:solidFill>
            <a:srgbClr val="F2EF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21040" y="1389888"/>
            <a:ext cx="309067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D5A8D"/>
                </a:solidFill>
              </a:rPr>
              <a:t>3. ELECTIONS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321040" y="1783080"/>
            <a:ext cx="3090672" cy="13258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933"/>
                </a:solidFill>
              </a:rPr>
              <a:t>Explain election, vote, ballot, candidate, campaign, platform, and issue.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2468880" y="3657600"/>
            <a:ext cx="3383280" cy="1828800"/>
          </a:xfrm>
          <a:prstGeom prst="roundRect">
            <a:avLst>
              <a:gd name="adj" fmla="val 4000"/>
            </a:avLst>
          </a:prstGeom>
          <a:solidFill>
            <a:srgbClr val="F4F7FA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615184" y="3767328"/>
            <a:ext cx="309067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53E63"/>
                </a:solidFill>
              </a:rPr>
              <a:t>4. DEMOCRACY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2615184" y="4160520"/>
            <a:ext cx="309067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933"/>
                </a:solidFill>
              </a:rPr>
              <a:t>Connect voting, respectful listening, fairness, and accepting results to the MVPCS Pillar of Democracy.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309360" y="3657600"/>
            <a:ext cx="3383280" cy="1828800"/>
          </a:xfrm>
          <a:prstGeom prst="roundRect">
            <a:avLst>
              <a:gd name="adj" fmla="val 4000"/>
            </a:avLst>
          </a:prstGeom>
          <a:solidFill>
            <a:srgbClr val="F4F7FA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55664" y="3767328"/>
            <a:ext cx="309067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3B7A57"/>
                </a:solidFill>
              </a:rPr>
              <a:t>5. CIVIC ACTION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455664" y="4160520"/>
            <a:ext cx="309067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933"/>
                </a:solidFill>
              </a:rPr>
              <a:t>Use accurate facts to create posters, flyers, speeches, and a voter guide for a fictional campaign.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530352" y="6236208"/>
            <a:ext cx="11109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i="1" dirty="0">
                <a:solidFill>
                  <a:srgbClr val="6D7781"/>
                </a:solidFill>
              </a:rPr>
              <a:t>Aligned to MA HSS Grade 1 Topic 1 standards on leadership, voting, elections, and elected leaders; extended through Grade 2 civics/government.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Vocabulary: People &amp; Government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640080" y="1280160"/>
            <a:ext cx="2560320" cy="1874520"/>
          </a:xfrm>
          <a:prstGeom prst="roundRect">
            <a:avLst>
              <a:gd name="adj" fmla="val 3902"/>
            </a:avLst>
          </a:prstGeom>
          <a:solidFill>
            <a:srgbClr val="EAF6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86384" y="1389888"/>
            <a:ext cx="22677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7F8E"/>
                </a:solidFill>
              </a:rPr>
              <a:t>LEADER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86384" y="1783080"/>
            <a:ext cx="2267712" cy="12801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3"/>
                </a:solidFill>
              </a:rPr>
              <a:t>A person who helps a group organize, decide, and work toward a goal.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3429000" y="1280160"/>
            <a:ext cx="2560320" cy="1874520"/>
          </a:xfrm>
          <a:prstGeom prst="roundRect">
            <a:avLst>
              <a:gd name="adj" fmla="val 3902"/>
            </a:avLst>
          </a:prstGeom>
          <a:solidFill>
            <a:srgbClr val="F4F7FA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75304" y="1389888"/>
            <a:ext cx="22677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53E63"/>
                </a:solidFill>
              </a:rPr>
              <a:t>GOVERNMENT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75304" y="1783080"/>
            <a:ext cx="2267712" cy="12801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3"/>
                </a:solidFill>
              </a:rPr>
              <a:t>The people and systems that make and carry out rules and laws.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217920" y="1280160"/>
            <a:ext cx="2560320" cy="1874520"/>
          </a:xfrm>
          <a:prstGeom prst="roundRect">
            <a:avLst>
              <a:gd name="adj" fmla="val 3902"/>
            </a:avLst>
          </a:prstGeom>
          <a:solidFill>
            <a:srgbClr val="FFF6DF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364224" y="1389888"/>
            <a:ext cx="22677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A16C00"/>
                </a:solidFill>
              </a:rPr>
              <a:t>GOVERNOR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364224" y="1783080"/>
            <a:ext cx="2267712" cy="12801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3"/>
                </a:solidFill>
              </a:rPr>
              <a:t>The elected leader of a state’s executive branch.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9006840" y="1280160"/>
            <a:ext cx="2560320" cy="1874520"/>
          </a:xfrm>
          <a:prstGeom prst="roundRect">
            <a:avLst>
              <a:gd name="adj" fmla="val 3902"/>
            </a:avLst>
          </a:prstGeom>
          <a:solidFill>
            <a:srgbClr val="F2EF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53144" y="1389888"/>
            <a:ext cx="22677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D5A8D"/>
                </a:solidFill>
              </a:rPr>
              <a:t>CITIZEN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9153144" y="1783080"/>
            <a:ext cx="2267712" cy="12801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3"/>
                </a:solidFill>
              </a:rPr>
              <a:t>A member of a country with rights and responsibilities.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822960" y="388620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3E63"/>
                </a:solidFill>
              </a:rPr>
              <a:t>Say it together: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2606040" y="3803904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F2933"/>
                </a:solidFill>
              </a:rPr>
              <a:t>“A governor is a leader in state government.”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1051560" y="4828032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2A7F8E"/>
                </a:solidFill>
              </a:rPr>
              <a:t>Turn &amp; talk: How is a governor like a classroom leader? How is the job different?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Vocabulary: Democracy &amp; Voting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640080" y="1280160"/>
            <a:ext cx="2606040" cy="1828800"/>
          </a:xfrm>
          <a:prstGeom prst="roundRect">
            <a:avLst>
              <a:gd name="adj" fmla="val 4000"/>
            </a:avLst>
          </a:prstGeom>
          <a:solidFill>
            <a:srgbClr val="EAF6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86384" y="1389888"/>
            <a:ext cx="23134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7F8E"/>
                </a:solidFill>
              </a:rPr>
              <a:t>DEMOCRACY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86384" y="1783080"/>
            <a:ext cx="231343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933"/>
                </a:solidFill>
              </a:rPr>
              <a:t>A system in which people have a voice in government, including by voting.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3401568" y="1280160"/>
            <a:ext cx="2606040" cy="1828800"/>
          </a:xfrm>
          <a:prstGeom prst="roundRect">
            <a:avLst>
              <a:gd name="adj" fmla="val 4000"/>
            </a:avLst>
          </a:prstGeom>
          <a:solidFill>
            <a:srgbClr val="FFF6DF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47872" y="1389888"/>
            <a:ext cx="23134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A16C00"/>
                </a:solidFill>
              </a:rPr>
              <a:t>ELECTION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547872" y="1783080"/>
            <a:ext cx="231343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933"/>
                </a:solidFill>
              </a:rPr>
              <a:t>A kind of voting in which people select leaders.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6163056" y="1280160"/>
            <a:ext cx="2606040" cy="1828800"/>
          </a:xfrm>
          <a:prstGeom prst="roundRect">
            <a:avLst>
              <a:gd name="adj" fmla="val 4000"/>
            </a:avLst>
          </a:prstGeom>
          <a:solidFill>
            <a:srgbClr val="F4F7FA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309360" y="1389888"/>
            <a:ext cx="23134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53E63"/>
                </a:solidFill>
              </a:rPr>
              <a:t>VOTE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309360" y="1783080"/>
            <a:ext cx="231343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933"/>
                </a:solidFill>
              </a:rPr>
              <a:t>To make a choice in an election or a group decision.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8924544" y="1280160"/>
            <a:ext cx="2606040" cy="1828800"/>
          </a:xfrm>
          <a:prstGeom prst="roundRect">
            <a:avLst>
              <a:gd name="adj" fmla="val 4000"/>
            </a:avLst>
          </a:prstGeom>
          <a:solidFill>
            <a:srgbClr val="F2EF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070848" y="1389888"/>
            <a:ext cx="23134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D5A8D"/>
                </a:solidFill>
              </a:rPr>
              <a:t>BALLOT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9070848" y="1783080"/>
            <a:ext cx="231343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933"/>
                </a:solidFill>
              </a:rPr>
              <a:t>The paper or screen used to record a vote.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914400" y="4160520"/>
            <a:ext cx="1417320" cy="685800"/>
          </a:xfrm>
          <a:prstGeom prst="chevron">
            <a:avLst/>
          </a:prstGeom>
          <a:solidFill>
            <a:srgbClr val="2A7F8E"/>
          </a:solidFill>
          <a:ln w="12700">
            <a:solidFill>
              <a:srgbClr val="2A7F8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880360" y="4160520"/>
            <a:ext cx="1417320" cy="685800"/>
          </a:xfrm>
          <a:prstGeom prst="chevron">
            <a:avLst/>
          </a:prstGeom>
          <a:solidFill>
            <a:srgbClr val="153E63"/>
          </a:solidFill>
          <a:ln w="12700">
            <a:solidFill>
              <a:srgbClr val="153E6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46320" y="4160520"/>
            <a:ext cx="1417320" cy="685800"/>
          </a:xfrm>
          <a:prstGeom prst="chevron">
            <a:avLst/>
          </a:prstGeom>
          <a:solidFill>
            <a:srgbClr val="E3A72F"/>
          </a:solidFill>
          <a:ln w="12700">
            <a:solidFill>
              <a:srgbClr val="E3A72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812280" y="4160520"/>
            <a:ext cx="1417320" cy="685800"/>
          </a:xfrm>
          <a:prstGeom prst="chevron">
            <a:avLst/>
          </a:prstGeom>
          <a:solidFill>
            <a:srgbClr val="6D5A8D"/>
          </a:solidFill>
          <a:ln w="12700">
            <a:solidFill>
              <a:srgbClr val="6D5A8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778240" y="4160520"/>
            <a:ext cx="1417320" cy="685800"/>
          </a:xfrm>
          <a:prstGeom prst="chevron">
            <a:avLst/>
          </a:prstGeom>
          <a:solidFill>
            <a:srgbClr val="3B7A57"/>
          </a:solidFill>
          <a:ln w="12700">
            <a:solidFill>
              <a:srgbClr val="3B7A5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60120" y="4352544"/>
            <a:ext cx="1051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LEARN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2926080" y="4352544"/>
            <a:ext cx="1051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THINK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892040" y="4352544"/>
            <a:ext cx="1051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CHOOSE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858000" y="4352544"/>
            <a:ext cx="1051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VOTE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8823960" y="4352544"/>
            <a:ext cx="1051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RESPECT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143000" y="5166360"/>
            <a:ext cx="9784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1F2933"/>
                </a:solidFill>
              </a:rPr>
              <a:t>Democracy is more than Election Day. It also includes listening, learning, and participating respectfully.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Vocabulary: Campaigns &amp; Ideas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94360" y="1234440"/>
            <a:ext cx="3474720" cy="1828800"/>
          </a:xfrm>
          <a:prstGeom prst="roundRect">
            <a:avLst>
              <a:gd name="adj" fmla="val 4000"/>
            </a:avLst>
          </a:prstGeom>
          <a:solidFill>
            <a:srgbClr val="F4F7FA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40664" y="1344168"/>
            <a:ext cx="31821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53E63"/>
                </a:solidFill>
              </a:rPr>
              <a:t>CANDIDATE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40664" y="1737360"/>
            <a:ext cx="318211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1F2933"/>
                </a:solidFill>
              </a:rPr>
              <a:t>A person seeking to be chosen for an office.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4416552" y="1234440"/>
            <a:ext cx="3474720" cy="1828800"/>
          </a:xfrm>
          <a:prstGeom prst="roundRect">
            <a:avLst>
              <a:gd name="adj" fmla="val 4000"/>
            </a:avLst>
          </a:prstGeom>
          <a:solidFill>
            <a:srgbClr val="F4F7FA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62856" y="1344168"/>
            <a:ext cx="31821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D5A8D"/>
                </a:solidFill>
              </a:rPr>
              <a:t>CAMPAIGN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62856" y="1737360"/>
            <a:ext cx="318211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1F2933"/>
                </a:solidFill>
              </a:rPr>
              <a:t>Organized work to help people learn about and support a candidate or idea.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8238744" y="1234440"/>
            <a:ext cx="3474720" cy="1828800"/>
          </a:xfrm>
          <a:prstGeom prst="roundRect">
            <a:avLst>
              <a:gd name="adj" fmla="val 4000"/>
            </a:avLst>
          </a:prstGeom>
          <a:solidFill>
            <a:srgbClr val="F4F7FA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385048" y="1344168"/>
            <a:ext cx="31821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7F8E"/>
                </a:solidFill>
              </a:rPr>
              <a:t>PLATFORM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385048" y="1737360"/>
            <a:ext cx="318211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1F2933"/>
                </a:solidFill>
              </a:rPr>
              <a:t>A candidate’s set of ideas and plans about important issues.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594360" y="3474720"/>
            <a:ext cx="3474720" cy="1828800"/>
          </a:xfrm>
          <a:prstGeom prst="roundRect">
            <a:avLst>
              <a:gd name="adj" fmla="val 4000"/>
            </a:avLst>
          </a:prstGeom>
          <a:solidFill>
            <a:srgbClr val="EAF6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40664" y="3584448"/>
            <a:ext cx="31821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53E63"/>
                </a:solidFill>
              </a:rPr>
              <a:t>ISSUE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40664" y="3977640"/>
            <a:ext cx="318211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1F2933"/>
                </a:solidFill>
              </a:rPr>
              <a:t>A topic or problem people care about and may disagree about.</a:t>
            </a:r>
            <a:endParaRPr lang="en-US" sz="1750" dirty="0"/>
          </a:p>
        </p:txBody>
      </p:sp>
      <p:sp>
        <p:nvSpPr>
          <p:cNvPr id="15" name="Shape 13"/>
          <p:cNvSpPr/>
          <p:nvPr/>
        </p:nvSpPr>
        <p:spPr>
          <a:xfrm>
            <a:off x="4416552" y="3474720"/>
            <a:ext cx="3474720" cy="1828800"/>
          </a:xfrm>
          <a:prstGeom prst="roundRect">
            <a:avLst>
              <a:gd name="adj" fmla="val 4000"/>
            </a:avLst>
          </a:prstGeom>
          <a:solidFill>
            <a:srgbClr val="EAF6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62856" y="3584448"/>
            <a:ext cx="31821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D5A8D"/>
                </a:solidFill>
              </a:rPr>
              <a:t>PERSUADE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4562856" y="3977640"/>
            <a:ext cx="318211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1F2933"/>
                </a:solidFill>
              </a:rPr>
              <a:t>To give reasons that may convince someone.</a:t>
            </a:r>
            <a:endParaRPr lang="en-US" sz="1750" dirty="0"/>
          </a:p>
        </p:txBody>
      </p:sp>
      <p:sp>
        <p:nvSpPr>
          <p:cNvPr id="18" name="Shape 16"/>
          <p:cNvSpPr/>
          <p:nvPr/>
        </p:nvSpPr>
        <p:spPr>
          <a:xfrm>
            <a:off x="8238744" y="3474720"/>
            <a:ext cx="3474720" cy="1828800"/>
          </a:xfrm>
          <a:prstGeom prst="roundRect">
            <a:avLst>
              <a:gd name="adj" fmla="val 4000"/>
            </a:avLst>
          </a:prstGeom>
          <a:solidFill>
            <a:srgbClr val="EAF6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385048" y="3584448"/>
            <a:ext cx="31821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7F8E"/>
                </a:solidFill>
              </a:rPr>
              <a:t>FACT / OPINION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8385048" y="3977640"/>
            <a:ext cx="318211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1F2933"/>
                </a:solidFill>
              </a:rPr>
              <a:t>A fact can be checked; an opinion is a belief or judgment.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a Good Leader?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30352" y="74980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D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Massachusetts Grade 1 civics asks students to describe qualities of good leaders.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8970264" y="3054096"/>
            <a:ext cx="1371600" cy="512064"/>
          </a:xfrm>
          <a:prstGeom prst="roundRect">
            <a:avLst>
              <a:gd name="adj" fmla="val 8929"/>
            </a:avLst>
          </a:prstGeom>
          <a:solidFill>
            <a:srgbClr val="FFF6DF"/>
          </a:solidFill>
          <a:ln w="12700">
            <a:solidFill>
              <a:srgbClr val="D2DCE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015984" y="3163824"/>
            <a:ext cx="1280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3"/>
                </a:solidFill>
              </a:rPr>
              <a:t>listens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925760" y="4573555"/>
            <a:ext cx="1371600" cy="512064"/>
          </a:xfrm>
          <a:prstGeom prst="roundRect">
            <a:avLst>
              <a:gd name="adj" fmla="val 8929"/>
            </a:avLst>
          </a:prstGeom>
          <a:solidFill>
            <a:srgbClr val="EAF6F7"/>
          </a:solidFill>
          <a:ln w="12700">
            <a:solidFill>
              <a:srgbClr val="D2DCE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971480" y="4683283"/>
            <a:ext cx="1280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3"/>
                </a:solidFill>
              </a:rPr>
              <a:t>honest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04104" y="5202936"/>
            <a:ext cx="1371600" cy="512064"/>
          </a:xfrm>
          <a:prstGeom prst="roundRect">
            <a:avLst>
              <a:gd name="adj" fmla="val 8929"/>
            </a:avLst>
          </a:prstGeom>
          <a:solidFill>
            <a:srgbClr val="FFF6DF"/>
          </a:solidFill>
          <a:ln w="12700">
            <a:solidFill>
              <a:srgbClr val="D2DCE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49824" y="5312664"/>
            <a:ext cx="1280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3"/>
                </a:solidFill>
              </a:rPr>
              <a:t>fair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2882448" y="4573555"/>
            <a:ext cx="1371600" cy="512064"/>
          </a:xfrm>
          <a:prstGeom prst="roundRect">
            <a:avLst>
              <a:gd name="adj" fmla="val 8929"/>
            </a:avLst>
          </a:prstGeom>
          <a:solidFill>
            <a:srgbClr val="EAF6F7"/>
          </a:solidFill>
          <a:ln w="12700">
            <a:solidFill>
              <a:srgbClr val="D2DC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928168" y="4683283"/>
            <a:ext cx="1280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3"/>
                </a:solidFill>
              </a:rPr>
              <a:t>responsible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1837944" y="3054096"/>
            <a:ext cx="1371600" cy="512064"/>
          </a:xfrm>
          <a:prstGeom prst="roundRect">
            <a:avLst>
              <a:gd name="adj" fmla="val 8929"/>
            </a:avLst>
          </a:prstGeom>
          <a:solidFill>
            <a:srgbClr val="FFF6DF"/>
          </a:solidFill>
          <a:ln w="12700">
            <a:solidFill>
              <a:srgbClr val="D2DC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883664" y="3163824"/>
            <a:ext cx="1280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3"/>
                </a:solidFill>
              </a:rPr>
              <a:t>respectful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2882448" y="1534637"/>
            <a:ext cx="1371600" cy="512064"/>
          </a:xfrm>
          <a:prstGeom prst="roundRect">
            <a:avLst>
              <a:gd name="adj" fmla="val 8929"/>
            </a:avLst>
          </a:prstGeom>
          <a:solidFill>
            <a:srgbClr val="EAF6F7"/>
          </a:solidFill>
          <a:ln w="12700">
            <a:solidFill>
              <a:srgbClr val="D2DC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928168" y="1644365"/>
            <a:ext cx="1280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3"/>
                </a:solidFill>
              </a:rPr>
              <a:t>caring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04104" y="905256"/>
            <a:ext cx="1371600" cy="512064"/>
          </a:xfrm>
          <a:prstGeom prst="roundRect">
            <a:avLst>
              <a:gd name="adj" fmla="val 8929"/>
            </a:avLst>
          </a:prstGeom>
          <a:solidFill>
            <a:srgbClr val="FFF6DF"/>
          </a:solidFill>
          <a:ln w="12700">
            <a:solidFill>
              <a:srgbClr val="D2DC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49824" y="1014984"/>
            <a:ext cx="1280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3"/>
                </a:solidFill>
              </a:rPr>
              <a:t>organized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7925760" y="1534637"/>
            <a:ext cx="1371600" cy="512064"/>
          </a:xfrm>
          <a:prstGeom prst="roundRect">
            <a:avLst>
              <a:gd name="adj" fmla="val 8929"/>
            </a:avLst>
          </a:prstGeom>
          <a:solidFill>
            <a:srgbClr val="EAF6F7"/>
          </a:solidFill>
          <a:ln w="12700">
            <a:solidFill>
              <a:srgbClr val="D2DC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971480" y="1644365"/>
            <a:ext cx="1280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3"/>
                </a:solidFill>
              </a:rPr>
              <a:t>works for the common good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4754880" y="2148840"/>
            <a:ext cx="2697480" cy="2331720"/>
          </a:xfrm>
          <a:prstGeom prst="ellipse">
            <a:avLst/>
          </a:prstGeom>
          <a:solidFill>
            <a:srgbClr val="153E63"/>
          </a:solidFill>
          <a:ln w="12700">
            <a:solidFill>
              <a:srgbClr val="153E6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74920" y="2743200"/>
            <a:ext cx="2057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GOOD</a:t>
            </a:r>
            <a:endParaRPr lang="en-US" sz="2600" dirty="0"/>
          </a:p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LEADER</a:t>
            </a:r>
            <a:endParaRPr lang="en-US" sz="2600" dirty="0"/>
          </a:p>
        </p:txBody>
      </p:sp>
      <p:sp>
        <p:nvSpPr>
          <p:cNvPr id="22" name="Text 20"/>
          <p:cNvSpPr/>
          <p:nvPr/>
        </p:nvSpPr>
        <p:spPr>
          <a:xfrm>
            <a:off x="2011680" y="5715000"/>
            <a:ext cx="81838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dirty="0">
                <a:solidFill>
                  <a:srgbClr val="153E63"/>
                </a:solidFill>
              </a:rPr>
              <a:t>A leader is still a member of the group — but has extra responsibility to help the group succeed.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530352" y="6236208"/>
            <a:ext cx="11109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i="1" dirty="0">
                <a:solidFill>
                  <a:srgbClr val="6D7781"/>
                </a:solidFill>
              </a:rPr>
              <a:t>MA HSS Grade 1 standards HSS.1.T1.03–04.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Leadership Check: What Would You Say?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30352" y="74980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D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Hold up 👍 for helpful leadership or ✋ for “needs a better choice.”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731520" y="1325880"/>
            <a:ext cx="3429000" cy="3246120"/>
          </a:xfrm>
          <a:prstGeom prst="roundRect">
            <a:avLst>
              <a:gd name="adj" fmla="val 2254"/>
            </a:avLst>
          </a:prstGeom>
          <a:solidFill>
            <a:srgbClr val="EAF6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77824" y="1435608"/>
            <a:ext cx="31363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7F8E"/>
                </a:solidFill>
              </a:rPr>
              <a:t>MIA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77824" y="1828800"/>
            <a:ext cx="3136392" cy="26517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933"/>
                </a:solidFill>
              </a:rPr>
              <a:t>Mia listens to everyone, then helps the group choose a plan.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1F2933"/>
                </a:solidFill>
              </a:rPr>
              <a:t>Helpful leadership? Why?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389120" y="1325880"/>
            <a:ext cx="3429000" cy="3246120"/>
          </a:xfrm>
          <a:prstGeom prst="roundRect">
            <a:avLst>
              <a:gd name="adj" fmla="val 2254"/>
            </a:avLst>
          </a:prstGeom>
          <a:solidFill>
            <a:srgbClr val="FFF6DF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35424" y="1435608"/>
            <a:ext cx="31363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A16C00"/>
                </a:solidFill>
              </a:rPr>
              <a:t>NOAH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35424" y="1828800"/>
            <a:ext cx="3136392" cy="26517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933"/>
                </a:solidFill>
              </a:rPr>
              <a:t>Noah says, “Only my idea matters.”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1F2933"/>
                </a:solidFill>
              </a:rPr>
              <a:t>Helpful leadership? Why or why not?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8046720" y="1325880"/>
            <a:ext cx="3429000" cy="3246120"/>
          </a:xfrm>
          <a:prstGeom prst="roundRect">
            <a:avLst>
              <a:gd name="adj" fmla="val 2254"/>
            </a:avLst>
          </a:prstGeom>
          <a:solidFill>
            <a:srgbClr val="F2EF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93024" y="1435608"/>
            <a:ext cx="31363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D5A8D"/>
                </a:solidFill>
              </a:rPr>
              <a:t>LENA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193024" y="1828800"/>
            <a:ext cx="3136392" cy="26517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933"/>
                </a:solidFill>
              </a:rPr>
              <a:t>Lena gives jobs to group members and thanks them for helping.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1F2933"/>
                </a:solidFill>
              </a:rPr>
              <a:t>Helpful leadership? Why?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005840" y="5230368"/>
            <a:ext cx="10195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53E63"/>
                </a:solidFill>
              </a:rPr>
              <a:t>Sentence starter: “I think this shows / does not show good leadership because…”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State Government?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1143000" y="114300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F2933"/>
                </a:solidFill>
              </a:rPr>
              <a:t>Massachusetts state government has three branches.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1520" y="1965960"/>
            <a:ext cx="3383280" cy="2240280"/>
          </a:xfrm>
          <a:prstGeom prst="roundRect">
            <a:avLst>
              <a:gd name="adj" fmla="val 3265"/>
            </a:avLst>
          </a:prstGeom>
          <a:solidFill>
            <a:srgbClr val="F4F7FA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77824" y="2075688"/>
            <a:ext cx="309067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53E63"/>
                </a:solidFill>
              </a:rPr>
              <a:t>LEGISLATIVE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77824" y="2468880"/>
            <a:ext cx="3090672" cy="1645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933"/>
                </a:solidFill>
              </a:rPr>
              <a:t>Makes state laws.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1F2933"/>
                </a:solidFill>
              </a:rPr>
              <a:t>Massachusetts Legislature = the General Court.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407408" y="1965960"/>
            <a:ext cx="3383280" cy="2240280"/>
          </a:xfrm>
          <a:prstGeom prst="roundRect">
            <a:avLst>
              <a:gd name="adj" fmla="val 3265"/>
            </a:avLst>
          </a:prstGeom>
          <a:solidFill>
            <a:srgbClr val="FFF6DF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53712" y="2075688"/>
            <a:ext cx="309067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A16C00"/>
                </a:solidFill>
              </a:rPr>
              <a:t>EXECUTIVE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53712" y="2468880"/>
            <a:ext cx="3090672" cy="1645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933"/>
                </a:solidFill>
              </a:rPr>
              <a:t>Carries out state laws.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1F2933"/>
                </a:solidFill>
              </a:rPr>
              <a:t>The Governor leads this branch.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8083296" y="1965960"/>
            <a:ext cx="3383280" cy="2240280"/>
          </a:xfrm>
          <a:prstGeom prst="roundRect">
            <a:avLst>
              <a:gd name="adj" fmla="val 3265"/>
            </a:avLst>
          </a:prstGeom>
          <a:solidFill>
            <a:srgbClr val="F4F7FA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0" y="2075688"/>
            <a:ext cx="309067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D5A8D"/>
                </a:solidFill>
              </a:rPr>
              <a:t>JUDICIAL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0" y="2468880"/>
            <a:ext cx="3090672" cy="1645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933"/>
                </a:solidFill>
              </a:rPr>
              <a:t>Courts decide legal questions and interpret laws.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280160" y="489204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2A7F8E"/>
                </a:solidFill>
              </a:rPr>
              <a:t>Our unit focuses on the Governor — but the Governor does not run all three branches.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530352" y="6236208"/>
            <a:ext cx="11109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i="1" dirty="0">
                <a:solidFill>
                  <a:srgbClr val="6D7781"/>
                </a:solidFill>
              </a:rPr>
              <a:t>Source: Massachusetts Secretary of the Commonwealth — structure of state government.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Does the Massachusetts Governor Do?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30352" y="74980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D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Governor is the head of the executive branch of Massachusetts government.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576072" y="1280160"/>
            <a:ext cx="3520440" cy="1828800"/>
          </a:xfrm>
          <a:prstGeom prst="roundRect">
            <a:avLst>
              <a:gd name="adj" fmla="val 4000"/>
            </a:avLst>
          </a:prstGeom>
          <a:solidFill>
            <a:srgbClr val="EAF6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22376" y="1389888"/>
            <a:ext cx="32278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7F8E"/>
                </a:solidFill>
              </a:rPr>
              <a:t>CARRY OUT LAWS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22376" y="1783080"/>
            <a:ext cx="322783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1F2933"/>
                </a:solidFill>
              </a:rPr>
              <a:t>Leads executive agencies that put state laws into action.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4416552" y="1280160"/>
            <a:ext cx="3520440" cy="1828800"/>
          </a:xfrm>
          <a:prstGeom prst="roundRect">
            <a:avLst>
              <a:gd name="adj" fmla="val 4000"/>
            </a:avLst>
          </a:prstGeom>
          <a:solidFill>
            <a:srgbClr val="EAF6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62856" y="1389888"/>
            <a:ext cx="32278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53E63"/>
                </a:solidFill>
              </a:rPr>
              <a:t>BUDGET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62856" y="1783080"/>
            <a:ext cx="322783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1F2933"/>
                </a:solidFill>
              </a:rPr>
              <a:t>Prepares/proposes the annual state budget.</a:t>
            </a:r>
            <a:endParaRPr lang="en-US" sz="1750" dirty="0"/>
          </a:p>
        </p:txBody>
      </p:sp>
      <p:sp>
        <p:nvSpPr>
          <p:cNvPr id="10" name="Shape 8"/>
          <p:cNvSpPr/>
          <p:nvPr/>
        </p:nvSpPr>
        <p:spPr>
          <a:xfrm>
            <a:off x="8257032" y="1280160"/>
            <a:ext cx="3520440" cy="1828800"/>
          </a:xfrm>
          <a:prstGeom prst="roundRect">
            <a:avLst>
              <a:gd name="adj" fmla="val 4000"/>
            </a:avLst>
          </a:prstGeom>
          <a:solidFill>
            <a:srgbClr val="EAF6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403336" y="1389888"/>
            <a:ext cx="32278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D5A8D"/>
                </a:solidFill>
              </a:rPr>
              <a:t>APPOINT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403336" y="1783080"/>
            <a:ext cx="322783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1F2933"/>
                </a:solidFill>
              </a:rPr>
              <a:t>Appoints leaders of many state departments and agencies.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576072" y="3493008"/>
            <a:ext cx="3520440" cy="1828800"/>
          </a:xfrm>
          <a:prstGeom prst="roundRect">
            <a:avLst>
              <a:gd name="adj" fmla="val 4000"/>
            </a:avLst>
          </a:prstGeom>
          <a:solidFill>
            <a:srgbClr val="F4F7FA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2376" y="3602736"/>
            <a:ext cx="32278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7F8E"/>
                </a:solidFill>
              </a:rPr>
              <a:t>SIGN OR VETO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22376" y="3995928"/>
            <a:ext cx="322783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1F2933"/>
                </a:solidFill>
              </a:rPr>
              <a:t>Accepts or vetoes bills passed by the Legislature.</a:t>
            </a:r>
            <a:endParaRPr lang="en-US" sz="1750" dirty="0"/>
          </a:p>
        </p:txBody>
      </p:sp>
      <p:sp>
        <p:nvSpPr>
          <p:cNvPr id="16" name="Shape 14"/>
          <p:cNvSpPr/>
          <p:nvPr/>
        </p:nvSpPr>
        <p:spPr>
          <a:xfrm>
            <a:off x="4416552" y="3493008"/>
            <a:ext cx="3520440" cy="1828800"/>
          </a:xfrm>
          <a:prstGeom prst="roundRect">
            <a:avLst>
              <a:gd name="adj" fmla="val 4000"/>
            </a:avLst>
          </a:prstGeom>
          <a:solidFill>
            <a:srgbClr val="F4F7FA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62856" y="3602736"/>
            <a:ext cx="32278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53E63"/>
                </a:solidFill>
              </a:rPr>
              <a:t>EMERGENCIES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562856" y="3995928"/>
            <a:ext cx="322783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1F2933"/>
                </a:solidFill>
              </a:rPr>
              <a:t>Helps coordinate the state response during emergencies.</a:t>
            </a:r>
            <a:endParaRPr lang="en-US" sz="1750" dirty="0"/>
          </a:p>
        </p:txBody>
      </p:sp>
      <p:sp>
        <p:nvSpPr>
          <p:cNvPr id="19" name="Shape 17"/>
          <p:cNvSpPr/>
          <p:nvPr/>
        </p:nvSpPr>
        <p:spPr>
          <a:xfrm>
            <a:off x="8257032" y="3493008"/>
            <a:ext cx="3520440" cy="1828800"/>
          </a:xfrm>
          <a:prstGeom prst="roundRect">
            <a:avLst>
              <a:gd name="adj" fmla="val 4000"/>
            </a:avLst>
          </a:prstGeom>
          <a:solidFill>
            <a:srgbClr val="F4F7FA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03336" y="3602736"/>
            <a:ext cx="32278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D5A8D"/>
                </a:solidFill>
              </a:rPr>
              <a:t>REPRESENT THE STATE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403336" y="3995928"/>
            <a:ext cx="322783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1F2933"/>
                </a:solidFill>
              </a:rPr>
              <a:t>Works with the federal government and others on behalf of Massachusetts.</a:t>
            </a:r>
            <a:endParaRPr lang="en-US" sz="1750" dirty="0"/>
          </a:p>
        </p:txBody>
      </p:sp>
      <p:sp>
        <p:nvSpPr>
          <p:cNvPr id="22" name="Text 20"/>
          <p:cNvSpPr/>
          <p:nvPr/>
        </p:nvSpPr>
        <p:spPr>
          <a:xfrm>
            <a:off x="530352" y="6236208"/>
            <a:ext cx="11109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i="1" dirty="0">
                <a:solidFill>
                  <a:srgbClr val="6D7781"/>
                </a:solidFill>
              </a:rPr>
              <a:t>Source: Massachusetts Secretary of the Commonwealth, State Constitutional Officers / Governor responsibilities.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the Governor Do That?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30352" y="74980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D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governor is powerful — but does not make every decision alone.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640080" y="1234440"/>
            <a:ext cx="3337560" cy="411480"/>
          </a:xfrm>
          <a:prstGeom prst="roundRect">
            <a:avLst>
              <a:gd name="adj" fmla="val 11111"/>
            </a:avLst>
          </a:prstGeom>
          <a:solidFill>
            <a:srgbClr val="2A7F8E"/>
          </a:solidFill>
          <a:ln w="12700">
            <a:solidFill>
              <a:srgbClr val="2A7F8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13232" y="1289304"/>
            <a:ext cx="3191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GOVERNOR HAS A ROLE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425696" y="1234440"/>
            <a:ext cx="3337560" cy="411480"/>
          </a:xfrm>
          <a:prstGeom prst="roundRect">
            <a:avLst>
              <a:gd name="adj" fmla="val 11111"/>
            </a:avLst>
          </a:prstGeom>
          <a:solidFill>
            <a:srgbClr val="6D5A8D"/>
          </a:solidFill>
          <a:ln w="12700">
            <a:solidFill>
              <a:srgbClr val="6D5A8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498848" y="1289304"/>
            <a:ext cx="3191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LOCAL / SCHOOL DECISION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8211312" y="1234440"/>
            <a:ext cx="3337560" cy="411480"/>
          </a:xfrm>
          <a:prstGeom prst="roundRect">
            <a:avLst>
              <a:gd name="adj" fmla="val 11111"/>
            </a:avLst>
          </a:prstGeom>
          <a:solidFill>
            <a:srgbClr val="E3A72F"/>
          </a:solidFill>
          <a:ln w="12700">
            <a:solidFill>
              <a:srgbClr val="E3A72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84464" y="1289304"/>
            <a:ext cx="3191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3E63"/>
                </a:solidFill>
              </a:rPr>
              <a:t>NEEDS MANY PARTS OF GOVERNMENT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960" y="1828800"/>
            <a:ext cx="2971800" cy="32004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205740" indent="-205740">
              <a:buSzPct val="100000"/>
              <a:buChar char="•"/>
            </a:pPr>
            <a:r>
              <a:rPr lang="en-US" sz="1800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 a state budget</a:t>
            </a:r>
            <a:endParaRPr lang="en-US" sz="1800" dirty="0"/>
          </a:p>
          <a:p>
            <a:pPr marL="205740" indent="-205740">
              <a:buSzPct val="100000"/>
              <a:buChar char="•"/>
            </a:pPr>
            <a:r>
              <a:rPr lang="en-US" sz="1800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 or veto a state bill</a:t>
            </a:r>
            <a:endParaRPr lang="en-US" sz="1800" dirty="0"/>
          </a:p>
          <a:p>
            <a:pPr marL="205740" indent="-205740">
              <a:buSzPct val="100000"/>
              <a:buChar char="•"/>
            </a:pPr>
            <a:r>
              <a:rPr lang="en-US" sz="1800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Appoint many department leaders</a:t>
            </a:r>
            <a:endParaRPr lang="en-US" sz="1800" dirty="0"/>
          </a:p>
          <a:p>
            <a:pPr marL="205740" indent="-205740">
              <a:buSzPct val="100000"/>
              <a:buChar char="•"/>
            </a:pPr>
            <a:r>
              <a:rPr lang="en-US" sz="1800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 coordinate a statewide emergency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590288" y="1828800"/>
            <a:ext cx="2971800" cy="32004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205740" indent="-205740">
              <a:buSzPct val="100000"/>
              <a:buChar char="•"/>
            </a:pPr>
            <a:r>
              <a:rPr lang="en-US" sz="1800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your classroom snack</a:t>
            </a:r>
            <a:endParaRPr lang="en-US" sz="1800" dirty="0"/>
          </a:p>
          <a:p>
            <a:pPr marL="205740" indent="-205740">
              <a:buSzPct val="100000"/>
              <a:buChar char="•"/>
            </a:pPr>
            <a:r>
              <a:rPr lang="en-US" sz="1800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one class’s recess schedule</a:t>
            </a:r>
            <a:endParaRPr lang="en-US" sz="1800" dirty="0"/>
          </a:p>
          <a:p>
            <a:pPr marL="205740" indent="-205740">
              <a:buSzPct val="100000"/>
              <a:buChar char="•"/>
            </a:pPr>
            <a:r>
              <a:rPr lang="en-US" sz="1800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Pick your class read-aloud</a:t>
            </a:r>
            <a:endParaRPr lang="en-US" sz="1800" dirty="0"/>
          </a:p>
          <a:p>
            <a:pPr marL="205740" indent="-205740">
              <a:buSzPct val="100000"/>
              <a:buChar char="•"/>
            </a:pPr>
            <a:r>
              <a:rPr lang="en-US" sz="1800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every town’s daily schedule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366760" y="1828800"/>
            <a:ext cx="2971800" cy="32004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205740" indent="-205740">
              <a:buSzPct val="100000"/>
              <a:buChar char="•"/>
            </a:pPr>
            <a:r>
              <a:rPr lang="en-US" sz="1800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a new law</a:t>
            </a:r>
            <a:endParaRPr lang="en-US" sz="1800" dirty="0"/>
          </a:p>
          <a:p>
            <a:pPr marL="205740" indent="-205740">
              <a:buSzPct val="100000"/>
              <a:buChar char="•"/>
            </a:pPr>
            <a:r>
              <a:rPr lang="en-US" sz="1800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Large housing programs</a:t>
            </a:r>
            <a:endParaRPr lang="en-US" sz="1800" dirty="0"/>
          </a:p>
          <a:p>
            <a:pPr marL="205740" indent="-205740">
              <a:buSzPct val="100000"/>
              <a:buChar char="•"/>
            </a:pPr>
            <a:r>
              <a:rPr lang="en-US" sz="1800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Major transportation projects</a:t>
            </a:r>
            <a:endParaRPr lang="en-US" sz="1800" dirty="0"/>
          </a:p>
          <a:p>
            <a:pPr marL="205740" indent="-205740">
              <a:buSzPct val="100000"/>
              <a:buChar char="•"/>
            </a:pPr>
            <a:r>
              <a:rPr lang="en-US" sz="1800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State-local climate and coastal work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097280" y="5349240"/>
            <a:ext cx="10012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53E63"/>
                </a:solidFill>
              </a:rPr>
              <a:t>Big idea: A campaign promise is not the same thing as having the power to act alone.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Is the Governor of Massachusetts?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30352" y="74980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D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office-holder to teach by name — verify again immediately before the lesson.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1828800" y="1325880"/>
            <a:ext cx="8503920" cy="3291840"/>
          </a:xfrm>
          <a:prstGeom prst="roundRect">
            <a:avLst>
              <a:gd name="adj" fmla="val 2222"/>
            </a:avLst>
          </a:prstGeom>
          <a:solidFill>
            <a:srgbClr val="FFF6DF"/>
          </a:solidFill>
          <a:ln w="19050">
            <a:solidFill>
              <a:srgbClr val="E6D8A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331720" y="187452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53E63"/>
                </a:solidFill>
              </a:rPr>
              <a:t>MAURA HEALEY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2560320" y="2651760"/>
            <a:ext cx="7040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A7F8E"/>
                </a:solidFill>
              </a:rPr>
              <a:t>Governor of Massachusetts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3474720" y="3310128"/>
            <a:ext cx="5212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1F2933"/>
                </a:solidFill>
              </a:rPr>
              <a:t>As of September 2026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2514600" y="3840480"/>
            <a:ext cx="7132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D6670"/>
                </a:solidFill>
              </a:rPr>
              <a:t>The Governor’s office is in the Massachusetts State House in Boston.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828800" y="5257800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6D5A8D"/>
                </a:solidFill>
              </a:rPr>
              <a:t>Student check: “Who is the Governor?” → “Governor Maura Healey.”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530352" y="6236208"/>
            <a:ext cx="11109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i="1" dirty="0">
                <a:solidFill>
                  <a:srgbClr val="6D7781"/>
                </a:solidFill>
              </a:rPr>
              <a:t>Source: Mass.gov Governor’s Office and Massachusetts Secretary of the Commonwealth.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MVPCS Pillar: Democracy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30352" y="74980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D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mock election is practice in how a community can make fair choices together.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411480" y="1417320"/>
            <a:ext cx="2084832" cy="2926080"/>
          </a:xfrm>
          <a:prstGeom prst="roundRect">
            <a:avLst>
              <a:gd name="adj" fmla="val 3509"/>
            </a:avLst>
          </a:prstGeom>
          <a:solidFill>
            <a:srgbClr val="EAF6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57784" y="1527048"/>
            <a:ext cx="179222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7F8E"/>
                </a:solidFill>
              </a:rPr>
              <a:t>LISTEN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57784" y="1920240"/>
            <a:ext cx="1792224" cy="23317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850" dirty="0">
                <a:solidFill>
                  <a:srgbClr val="1F2933"/>
                </a:solidFill>
              </a:rPr>
              <a:t>Hear different ideas.</a:t>
            </a:r>
            <a:endParaRPr lang="en-US" sz="1850" dirty="0"/>
          </a:p>
        </p:txBody>
      </p:sp>
      <p:sp>
        <p:nvSpPr>
          <p:cNvPr id="7" name="Shape 5"/>
          <p:cNvSpPr/>
          <p:nvPr/>
        </p:nvSpPr>
        <p:spPr>
          <a:xfrm>
            <a:off x="2743200" y="1417320"/>
            <a:ext cx="2084832" cy="2926080"/>
          </a:xfrm>
          <a:prstGeom prst="roundRect">
            <a:avLst>
              <a:gd name="adj" fmla="val 3509"/>
            </a:avLst>
          </a:prstGeom>
          <a:solidFill>
            <a:srgbClr val="F4F7FA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889504" y="1527048"/>
            <a:ext cx="179222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53E63"/>
                </a:solidFill>
              </a:rPr>
              <a:t>LEARN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2889504" y="1920240"/>
            <a:ext cx="1792224" cy="23317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850" dirty="0">
                <a:solidFill>
                  <a:srgbClr val="1F2933"/>
                </a:solidFill>
              </a:rPr>
              <a:t>Use accurate facts.</a:t>
            </a:r>
            <a:endParaRPr lang="en-US" sz="1850" dirty="0"/>
          </a:p>
        </p:txBody>
      </p:sp>
      <p:sp>
        <p:nvSpPr>
          <p:cNvPr id="10" name="Shape 8"/>
          <p:cNvSpPr/>
          <p:nvPr/>
        </p:nvSpPr>
        <p:spPr>
          <a:xfrm>
            <a:off x="5074920" y="1417320"/>
            <a:ext cx="2084832" cy="2926080"/>
          </a:xfrm>
          <a:prstGeom prst="roundRect">
            <a:avLst>
              <a:gd name="adj" fmla="val 3509"/>
            </a:avLst>
          </a:prstGeom>
          <a:solidFill>
            <a:srgbClr val="FFF6DF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221224" y="1527048"/>
            <a:ext cx="179222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A16C00"/>
                </a:solidFill>
              </a:rPr>
              <a:t>CHOOSE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221224" y="1920240"/>
            <a:ext cx="1792224" cy="23317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850" dirty="0">
                <a:solidFill>
                  <a:srgbClr val="1F2933"/>
                </a:solidFill>
              </a:rPr>
              <a:t>Think about what matters to you.</a:t>
            </a:r>
            <a:endParaRPr lang="en-US" sz="1850" dirty="0"/>
          </a:p>
        </p:txBody>
      </p:sp>
      <p:sp>
        <p:nvSpPr>
          <p:cNvPr id="13" name="Shape 11"/>
          <p:cNvSpPr/>
          <p:nvPr/>
        </p:nvSpPr>
        <p:spPr>
          <a:xfrm>
            <a:off x="7406640" y="1417320"/>
            <a:ext cx="2084832" cy="2926080"/>
          </a:xfrm>
          <a:prstGeom prst="roundRect">
            <a:avLst>
              <a:gd name="adj" fmla="val 3509"/>
            </a:avLst>
          </a:prstGeom>
          <a:solidFill>
            <a:srgbClr val="F2EF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552944" y="1527048"/>
            <a:ext cx="179222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D5A8D"/>
                </a:solidFill>
              </a:rPr>
              <a:t>VOTE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552944" y="1920240"/>
            <a:ext cx="1792224" cy="23317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850" dirty="0">
                <a:solidFill>
                  <a:srgbClr val="1F2933"/>
                </a:solidFill>
              </a:rPr>
              <a:t>Make one private choice.</a:t>
            </a:r>
            <a:endParaRPr lang="en-US" sz="1850" dirty="0"/>
          </a:p>
        </p:txBody>
      </p:sp>
      <p:sp>
        <p:nvSpPr>
          <p:cNvPr id="16" name="Shape 14"/>
          <p:cNvSpPr/>
          <p:nvPr/>
        </p:nvSpPr>
        <p:spPr>
          <a:xfrm>
            <a:off x="9738360" y="1417320"/>
            <a:ext cx="2084832" cy="2926080"/>
          </a:xfrm>
          <a:prstGeom prst="roundRect">
            <a:avLst>
              <a:gd name="adj" fmla="val 3509"/>
            </a:avLst>
          </a:prstGeom>
          <a:solidFill>
            <a:srgbClr val="F4F7FA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884664" y="1527048"/>
            <a:ext cx="179222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3B7A57"/>
                </a:solidFill>
              </a:rPr>
              <a:t>RESPECT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9884664" y="1920240"/>
            <a:ext cx="1792224" cy="23317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850" dirty="0">
                <a:solidFill>
                  <a:srgbClr val="1F2933"/>
                </a:solidFill>
              </a:rPr>
              <a:t>Accept the result and keep working together.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914400" y="4983480"/>
            <a:ext cx="1033272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53E63"/>
                </a:solidFill>
              </a:rPr>
              <a:t>Democracy does NOT mean everyone agrees. It means people have a voice and use fair processes to make shared decisions.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Does an Election Work?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30352" y="74980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D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these steps in order.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1280160" y="1234440"/>
            <a:ext cx="9646920" cy="566928"/>
          </a:xfrm>
          <a:prstGeom prst="roundRect">
            <a:avLst>
              <a:gd name="adj" fmla="val 8065"/>
            </a:avLst>
          </a:prstGeom>
          <a:solidFill>
            <a:srgbClr val="EAF6F7"/>
          </a:solidFill>
          <a:ln w="12700">
            <a:solidFill>
              <a:srgbClr val="D5DE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600200" y="1353312"/>
            <a:ext cx="9006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2933"/>
                </a:solidFill>
              </a:rPr>
              <a:t>1  LEARN about candidates and issues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1280160" y="1993392"/>
            <a:ext cx="9646920" cy="566928"/>
          </a:xfrm>
          <a:prstGeom prst="roundRect">
            <a:avLst>
              <a:gd name="adj" fmla="val 8065"/>
            </a:avLst>
          </a:prstGeom>
          <a:solidFill>
            <a:srgbClr val="F4F7FA"/>
          </a:solidFill>
          <a:ln w="12700">
            <a:solidFill>
              <a:srgbClr val="D5DEE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600200" y="2112264"/>
            <a:ext cx="9006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3"/>
                </a:solidFill>
              </a:rPr>
              <a:t>2  THINK about the ideas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1280160" y="2752344"/>
            <a:ext cx="9646920" cy="566928"/>
          </a:xfrm>
          <a:prstGeom prst="roundRect">
            <a:avLst>
              <a:gd name="adj" fmla="val 8065"/>
            </a:avLst>
          </a:prstGeom>
          <a:solidFill>
            <a:srgbClr val="EAF6F7"/>
          </a:solidFill>
          <a:ln w="12700">
            <a:solidFill>
              <a:srgbClr val="D5DEE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600200" y="2871216"/>
            <a:ext cx="9006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3"/>
                </a:solidFill>
              </a:rPr>
              <a:t>3  MARK one choice on the ballot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1280160" y="3511296"/>
            <a:ext cx="9646920" cy="566928"/>
          </a:xfrm>
          <a:prstGeom prst="roundRect">
            <a:avLst>
              <a:gd name="adj" fmla="val 8065"/>
            </a:avLst>
          </a:prstGeom>
          <a:solidFill>
            <a:srgbClr val="F4F7FA"/>
          </a:solidFill>
          <a:ln w="12700">
            <a:solidFill>
              <a:srgbClr val="D5DE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600200" y="3630168"/>
            <a:ext cx="9006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3"/>
                </a:solidFill>
              </a:rPr>
              <a:t>4  CAST the ballot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1280160" y="4270248"/>
            <a:ext cx="9646920" cy="566928"/>
          </a:xfrm>
          <a:prstGeom prst="roundRect">
            <a:avLst>
              <a:gd name="adj" fmla="val 8065"/>
            </a:avLst>
          </a:prstGeom>
          <a:solidFill>
            <a:srgbClr val="EAF6F7"/>
          </a:solidFill>
          <a:ln w="12700">
            <a:solidFill>
              <a:srgbClr val="D5DE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600200" y="4389120"/>
            <a:ext cx="9006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3"/>
                </a:solidFill>
              </a:rPr>
              <a:t>5  COUNT the ballots fairly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1280160" y="5029200"/>
            <a:ext cx="9646920" cy="566928"/>
          </a:xfrm>
          <a:prstGeom prst="roundRect">
            <a:avLst>
              <a:gd name="adj" fmla="val 8065"/>
            </a:avLst>
          </a:prstGeom>
          <a:solidFill>
            <a:srgbClr val="F4F7FA"/>
          </a:solidFill>
          <a:ln w="12700">
            <a:solidFill>
              <a:srgbClr val="D5DEE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600200" y="5148072"/>
            <a:ext cx="9006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2933"/>
                </a:solidFill>
              </a:rPr>
              <a:t>6  ACCEPT the result and continue participating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2286000" y="5897880"/>
            <a:ext cx="7589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6D5A8D"/>
                </a:solidFill>
              </a:rPr>
              <a:t>A secret ballot means your vote can stay private.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a Campaign? What Is a Platform?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325880"/>
            <a:ext cx="5029200" cy="2971800"/>
          </a:xfrm>
          <a:prstGeom prst="roundRect">
            <a:avLst>
              <a:gd name="adj" fmla="val 2462"/>
            </a:avLst>
          </a:prstGeom>
          <a:solidFill>
            <a:srgbClr val="EAF6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69264" y="1435608"/>
            <a:ext cx="47365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7F8E"/>
                </a:solidFill>
              </a:rPr>
              <a:t>CAMPAIGN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69264" y="1828800"/>
            <a:ext cx="4736592" cy="2377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3"/>
                </a:solidFill>
              </a:rPr>
              <a:t>The organized work people do to help voters learn about a candidate and the candidate’s ideas.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1F2933"/>
                </a:solidFill>
              </a:rPr>
              <a:t>Campaign tools: posters, flyers, speeches, questions, voter guides.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6309360" y="1325880"/>
            <a:ext cx="5029200" cy="2971800"/>
          </a:xfrm>
          <a:prstGeom prst="roundRect">
            <a:avLst>
              <a:gd name="adj" fmla="val 2462"/>
            </a:avLst>
          </a:prstGeom>
          <a:solidFill>
            <a:srgbClr val="F2EF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55664" y="1435608"/>
            <a:ext cx="47365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D5A8D"/>
                </a:solidFill>
              </a:rPr>
              <a:t>PLATFORM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455664" y="1828800"/>
            <a:ext cx="4736592" cy="2377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3"/>
                </a:solidFill>
              </a:rPr>
              <a:t>The candidate’s set of ideas and plans about important issues.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1F2933"/>
                </a:solidFill>
              </a:rPr>
              <a:t>A fair campaign uses the official platform facts and does not invent promises.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188720" y="4892040"/>
            <a:ext cx="98755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53E63"/>
                </a:solidFill>
              </a:rPr>
              <a:t>Our goal is not to make everyone choose the same candidate. Our goal is to help voters understand both choices.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Issues Martha’s Vineyard Voters Might Care About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30352" y="74980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D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are classroom topics for discussing what state leaders can influence.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566928" y="1234440"/>
            <a:ext cx="3520440" cy="1828800"/>
          </a:xfrm>
          <a:prstGeom prst="roundRect">
            <a:avLst>
              <a:gd name="adj" fmla="val 4000"/>
            </a:avLst>
          </a:prstGeom>
          <a:solidFill>
            <a:srgbClr val="EAF6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13232" y="1344168"/>
            <a:ext cx="32278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7F8E"/>
                </a:solidFill>
              </a:rPr>
              <a:t>COASTS &amp; CLEAN WATER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13232" y="1737360"/>
            <a:ext cx="322783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933"/>
                </a:solidFill>
              </a:rPr>
              <a:t>beaches • dunes • ponds • storms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407408" y="1234440"/>
            <a:ext cx="3520440" cy="1828800"/>
          </a:xfrm>
          <a:prstGeom prst="roundRect">
            <a:avLst>
              <a:gd name="adj" fmla="val 4000"/>
            </a:avLst>
          </a:prstGeom>
          <a:solidFill>
            <a:srgbClr val="EAF6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53712" y="1344168"/>
            <a:ext cx="32278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53E63"/>
                </a:solidFill>
              </a:rPr>
              <a:t>TRANSPORTATION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53712" y="1737360"/>
            <a:ext cx="322783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933"/>
                </a:solidFill>
              </a:rPr>
              <a:t>roads • crosswalks • buses • island connections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8247888" y="1234440"/>
            <a:ext cx="3520440" cy="1828800"/>
          </a:xfrm>
          <a:prstGeom prst="roundRect">
            <a:avLst>
              <a:gd name="adj" fmla="val 4000"/>
            </a:avLst>
          </a:prstGeom>
          <a:solidFill>
            <a:srgbClr val="EAF6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94192" y="1344168"/>
            <a:ext cx="32278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D5A8D"/>
                </a:solidFill>
              </a:rPr>
              <a:t>SCHOOLS &amp; YOUTH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394192" y="1737360"/>
            <a:ext cx="322783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933"/>
                </a:solidFill>
              </a:rPr>
              <a:t>libraries • science • arts • recreation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566928" y="3447288"/>
            <a:ext cx="3520440" cy="1828800"/>
          </a:xfrm>
          <a:prstGeom prst="roundRect">
            <a:avLst>
              <a:gd name="adj" fmla="val 4000"/>
            </a:avLst>
          </a:prstGeom>
          <a:solidFill>
            <a:srgbClr val="F4F7FA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13232" y="3557016"/>
            <a:ext cx="32278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7F8E"/>
                </a:solidFill>
              </a:rPr>
              <a:t>YEAR-ROUND HOUSING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13232" y="3950208"/>
            <a:ext cx="322783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933"/>
                </a:solidFill>
              </a:rPr>
              <a:t>homes for families and year-round workers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4407408" y="3447288"/>
            <a:ext cx="3520440" cy="1828800"/>
          </a:xfrm>
          <a:prstGeom prst="roundRect">
            <a:avLst>
              <a:gd name="adj" fmla="val 4000"/>
            </a:avLst>
          </a:prstGeom>
          <a:solidFill>
            <a:srgbClr val="F4F7FA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53712" y="3557016"/>
            <a:ext cx="32278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53E63"/>
                </a:solidFill>
              </a:rPr>
              <a:t>ENERGY &amp; PREPAREDNESS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553712" y="3950208"/>
            <a:ext cx="322783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933"/>
                </a:solidFill>
              </a:rPr>
              <a:t>energy saving • storms • outages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8247888" y="3447288"/>
            <a:ext cx="3520440" cy="1828800"/>
          </a:xfrm>
          <a:prstGeom prst="roundRect">
            <a:avLst>
              <a:gd name="adj" fmla="val 4000"/>
            </a:avLst>
          </a:prstGeom>
          <a:solidFill>
            <a:srgbClr val="F4F7FA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394192" y="3557016"/>
            <a:ext cx="32278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D5A8D"/>
                </a:solidFill>
              </a:rPr>
              <a:t>LOCAL JOBS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394192" y="3950208"/>
            <a:ext cx="322783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933"/>
                </a:solidFill>
              </a:rPr>
              <a:t>small businesses • workers • farms • fisheries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005840" y="5715000"/>
            <a:ext cx="10149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D6670"/>
                </a:solidFill>
              </a:rPr>
              <a:t>Teacher reminder: “Which level of government has a role?” is often as important as “Which idea do you like?”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Meet Fictional Candidate: Avery Shore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14400" y="1188720"/>
            <a:ext cx="3657600" cy="411480"/>
          </a:xfrm>
          <a:prstGeom prst="roundRect">
            <a:avLst>
              <a:gd name="adj" fmla="val 11111"/>
            </a:avLst>
          </a:prstGeom>
          <a:solidFill>
            <a:srgbClr val="2A7F8E"/>
          </a:solidFill>
          <a:ln w="12700">
            <a:solidFill>
              <a:srgbClr val="2A7F8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87552" y="1243584"/>
            <a:ext cx="3511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AVERY SHORE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1847088"/>
            <a:ext cx="3291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A7F8E"/>
                </a:solidFill>
              </a:rPr>
              <a:t>“Listen. Protect. Connect.”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22960" y="2487168"/>
            <a:ext cx="3931920" cy="1828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F2933"/>
                </a:solidFill>
              </a:rPr>
              <a:t>Avery Shore is a fictional Massachusetts community planner who grew up near the coast and likes solving problems by listening to many people before making a plan.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0" y="1207008"/>
            <a:ext cx="5394960" cy="4160520"/>
          </a:xfrm>
          <a:prstGeom prst="roundRect">
            <a:avLst>
              <a:gd name="adj" fmla="val 1758"/>
            </a:avLst>
          </a:prstGeom>
          <a:solidFill>
            <a:srgbClr val="EAF6F7"/>
          </a:solidFill>
          <a:ln w="12700">
            <a:solidFill>
              <a:srgbClr val="CAE1E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806440" y="155448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3E63"/>
                </a:solidFill>
              </a:rPr>
              <a:t>Avery’s four platform topics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6126480" y="2212848"/>
            <a:ext cx="4297680" cy="2514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274320" indent="-274320">
              <a:buSzPct val="100000"/>
              <a:buChar char="•"/>
            </a:pPr>
            <a:r>
              <a:rPr lang="en-US" sz="2400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Coasts &amp; clean water</a:t>
            </a:r>
            <a:endParaRPr lang="en-US" sz="2400" dirty="0"/>
          </a:p>
          <a:p>
            <a:pPr marL="274320" indent="-274320">
              <a:buSzPct val="100000"/>
              <a:buChar char="•"/>
            </a:pPr>
            <a:r>
              <a:rPr lang="en-US" sz="2400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 transportation</a:t>
            </a:r>
            <a:endParaRPr lang="en-US" sz="2400" dirty="0"/>
          </a:p>
          <a:p>
            <a:pPr marL="274320" indent="-274320">
              <a:buSzPct val="100000"/>
              <a:buChar char="•"/>
            </a:pPr>
            <a:r>
              <a:rPr lang="en-US" sz="2400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Schools &amp; libraries</a:t>
            </a:r>
            <a:endParaRPr lang="en-US" sz="2400" dirty="0"/>
          </a:p>
          <a:p>
            <a:pPr marL="274320" indent="-274320">
              <a:buSzPct val="100000"/>
              <a:buChar char="•"/>
            </a:pPr>
            <a:r>
              <a:rPr lang="en-US" sz="2400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Year-round housing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2011680" y="569671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D6670"/>
                </a:solidFill>
              </a:rPr>
              <a:t>Fictional. Nonpartisan. Equal campaign time.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Avery Shore: Platform Details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94360" y="1234440"/>
            <a:ext cx="5349240" cy="2057400"/>
          </a:xfrm>
          <a:prstGeom prst="roundRect">
            <a:avLst>
              <a:gd name="adj" fmla="val 3556"/>
            </a:avLst>
          </a:prstGeom>
          <a:solidFill>
            <a:srgbClr val="EAF6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40664" y="1344168"/>
            <a:ext cx="5056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7F8E"/>
                </a:solidFill>
              </a:rPr>
              <a:t>COASTS &amp; CLEAN WATER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40664" y="1737360"/>
            <a:ext cx="5056632" cy="14630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1F2933"/>
                </a:solidFill>
              </a:rPr>
              <a:t>Ask the state to invest more in beach, dune, pond, and coastal-restoration projects that help communities prepare for storms.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6245352" y="1234440"/>
            <a:ext cx="5349240" cy="2057400"/>
          </a:xfrm>
          <a:prstGeom prst="roundRect">
            <a:avLst>
              <a:gd name="adj" fmla="val 3556"/>
            </a:avLst>
          </a:prstGeom>
          <a:solidFill>
            <a:srgbClr val="EAF6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391656" y="1344168"/>
            <a:ext cx="5056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7F8E"/>
                </a:solidFill>
              </a:rPr>
              <a:t>SAFE TRANSPORTATION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391656" y="1737360"/>
            <a:ext cx="5056632" cy="14630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1F2933"/>
                </a:solidFill>
              </a:rPr>
              <a:t>Prioritize state grants for safer roads, crosswalks, sidewalks, bike routes, and emergency transportation planning, including island communities.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594360" y="3657600"/>
            <a:ext cx="5349240" cy="2057400"/>
          </a:xfrm>
          <a:prstGeom prst="roundRect">
            <a:avLst>
              <a:gd name="adj" fmla="val 3556"/>
            </a:avLst>
          </a:prstGeom>
          <a:solidFill>
            <a:srgbClr val="EAF6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40664" y="3767328"/>
            <a:ext cx="5056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7F8E"/>
                </a:solidFill>
              </a:rPr>
              <a:t>SCHOOLS &amp; LIBRARIES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40664" y="4160520"/>
            <a:ext cx="5056632" cy="14630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1F2933"/>
                </a:solidFill>
              </a:rPr>
              <a:t>Propose state budget support for school libraries, science materials, arts programs, and field-learning opportunities.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6245352" y="3657600"/>
            <a:ext cx="5349240" cy="2057400"/>
          </a:xfrm>
          <a:prstGeom prst="roundRect">
            <a:avLst>
              <a:gd name="adj" fmla="val 3556"/>
            </a:avLst>
          </a:prstGeom>
          <a:solidFill>
            <a:srgbClr val="EAF6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91656" y="3767328"/>
            <a:ext cx="5056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7F8E"/>
                </a:solidFill>
              </a:rPr>
              <a:t>YEAR-ROUND HOUSING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391656" y="4160520"/>
            <a:ext cx="5056632" cy="14630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1F2933"/>
                </a:solidFill>
              </a:rPr>
              <a:t>Use state housing partnerships to support homes for teachers, nurses, firefighters, and other year-round workers in high-cost communities.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Meet Fictional Candidate: Jordan Fields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14400" y="1188720"/>
            <a:ext cx="3657600" cy="411480"/>
          </a:xfrm>
          <a:prstGeom prst="roundRect">
            <a:avLst>
              <a:gd name="adj" fmla="val 11111"/>
            </a:avLst>
          </a:prstGeom>
          <a:solidFill>
            <a:srgbClr val="6D5A8D"/>
          </a:solidFill>
          <a:ln w="12700">
            <a:solidFill>
              <a:srgbClr val="6D5A8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87552" y="1243584"/>
            <a:ext cx="3511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JORDAN FIELDS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85800" y="1847088"/>
            <a:ext cx="4114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6D5A8D"/>
                </a:solidFill>
              </a:rPr>
              <a:t>“Strong Communities. Bright Futures.”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22960" y="2487168"/>
            <a:ext cx="3931920" cy="1874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950" dirty="0">
                <a:solidFill>
                  <a:srgbClr val="1F2933"/>
                </a:solidFill>
              </a:rPr>
              <a:t>Jordan Fields is a fictional Massachusetts small-business owner and youth-sports volunteer who believes communities are strongest when families have useful services and safe places to live, learn, and play.</a:t>
            </a:r>
            <a:endParaRPr lang="en-US" sz="1950" dirty="0"/>
          </a:p>
        </p:txBody>
      </p:sp>
      <p:sp>
        <p:nvSpPr>
          <p:cNvPr id="7" name="Shape 5"/>
          <p:cNvSpPr/>
          <p:nvPr/>
        </p:nvSpPr>
        <p:spPr>
          <a:xfrm>
            <a:off x="5486400" y="1207008"/>
            <a:ext cx="5394960" cy="4160520"/>
          </a:xfrm>
          <a:prstGeom prst="roundRect">
            <a:avLst>
              <a:gd name="adj" fmla="val 1758"/>
            </a:avLst>
          </a:prstGeom>
          <a:solidFill>
            <a:srgbClr val="F2EFF7"/>
          </a:solidFill>
          <a:ln w="12700">
            <a:solidFill>
              <a:srgbClr val="DAD0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806440" y="155448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3E63"/>
                </a:solidFill>
              </a:rPr>
              <a:t>Jordan’s four platform topics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6126480" y="2212848"/>
            <a:ext cx="4297680" cy="2514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274320" indent="-274320">
              <a:buSzPct val="100000"/>
              <a:buChar char="•"/>
            </a:pPr>
            <a:r>
              <a:rPr lang="en-US" sz="2400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&amp; preparedness</a:t>
            </a:r>
            <a:endParaRPr lang="en-US" sz="2400" dirty="0"/>
          </a:p>
          <a:p>
            <a:pPr marL="274320" indent="-274320">
              <a:buSzPct val="100000"/>
              <a:buChar char="•"/>
            </a:pPr>
            <a:r>
              <a:rPr lang="en-US" sz="2400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transportation</a:t>
            </a:r>
            <a:endParaRPr lang="en-US" sz="2400" dirty="0"/>
          </a:p>
          <a:p>
            <a:pPr marL="274320" indent="-274320">
              <a:buSzPct val="100000"/>
              <a:buChar char="•"/>
            </a:pPr>
            <a:r>
              <a:rPr lang="en-US" sz="2400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After-school &amp; recreation</a:t>
            </a:r>
            <a:endParaRPr lang="en-US" sz="2400" dirty="0"/>
          </a:p>
          <a:p>
            <a:pPr marL="274320" indent="-274320">
              <a:buSzPct val="100000"/>
              <a:buChar char="•"/>
            </a:pPr>
            <a:r>
              <a:rPr lang="en-US" sz="2400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Homes &amp; local jobs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2011680" y="569671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D6670"/>
                </a:solidFill>
              </a:rPr>
              <a:t>Fictional. Nonpartisan. Equal campaign time.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Jordan Fields: Platform Details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94360" y="1234440"/>
            <a:ext cx="5349240" cy="2057400"/>
          </a:xfrm>
          <a:prstGeom prst="roundRect">
            <a:avLst>
              <a:gd name="adj" fmla="val 3556"/>
            </a:avLst>
          </a:prstGeom>
          <a:solidFill>
            <a:srgbClr val="F2EF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40664" y="1344168"/>
            <a:ext cx="5056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D5A8D"/>
                </a:solidFill>
              </a:rPr>
              <a:t>ENERGY &amp; PREPAREDNESS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40664" y="1737360"/>
            <a:ext cx="5056632" cy="14630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1F2933"/>
                </a:solidFill>
              </a:rPr>
              <a:t>Expand state help for energy-saving improvements in homes, schools, and public buildings, and improve storm and power-outage preparedness.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6245352" y="1234440"/>
            <a:ext cx="5349240" cy="2057400"/>
          </a:xfrm>
          <a:prstGeom prst="roundRect">
            <a:avLst>
              <a:gd name="adj" fmla="val 3556"/>
            </a:avLst>
          </a:prstGeom>
          <a:solidFill>
            <a:srgbClr val="F2EF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391656" y="1344168"/>
            <a:ext cx="5056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D5A8D"/>
                </a:solidFill>
              </a:rPr>
              <a:t>COMMUNITY TRANSPORTATION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391656" y="1737360"/>
            <a:ext cx="5056632" cy="14630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1F2933"/>
                </a:solidFill>
              </a:rPr>
              <a:t>Support state investments in safer roads, public transportation connections, and cleaner vehicles that help people travel around Massachusetts.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594360" y="3657600"/>
            <a:ext cx="5349240" cy="2057400"/>
          </a:xfrm>
          <a:prstGeom prst="roundRect">
            <a:avLst>
              <a:gd name="adj" fmla="val 3556"/>
            </a:avLst>
          </a:prstGeom>
          <a:solidFill>
            <a:srgbClr val="F2EF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40664" y="3767328"/>
            <a:ext cx="5056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D5A8D"/>
                </a:solidFill>
              </a:rPr>
              <a:t>AFTER-SCHOOL &amp; RECREATION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40664" y="4160520"/>
            <a:ext cx="5056632" cy="14630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1F2933"/>
                </a:solidFill>
              </a:rPr>
              <a:t>Propose state support for after-school learning, music, sports, parks, and safe community recreation programs.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6245352" y="3657600"/>
            <a:ext cx="5349240" cy="2057400"/>
          </a:xfrm>
          <a:prstGeom prst="roundRect">
            <a:avLst>
              <a:gd name="adj" fmla="val 3556"/>
            </a:avLst>
          </a:prstGeom>
          <a:solidFill>
            <a:srgbClr val="F2EF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91656" y="3767328"/>
            <a:ext cx="5056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D5A8D"/>
                </a:solidFill>
              </a:rPr>
              <a:t>HOMES &amp; LOCAL JOBS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391656" y="4160520"/>
            <a:ext cx="5056632" cy="14630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1F2933"/>
                </a:solidFill>
              </a:rPr>
              <a:t>Help communities repair or reuse existing buildings for year-round housing and support programs for local jobs and small businesses.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 the Fictional Candidates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30352" y="74980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D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 ideas — not personalities. There is no “teacher choice.”</a:t>
            </a:r>
            <a:endParaRPr lang="en-US" sz="135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234440"/>
          <a:ext cx="10972800" cy="3383280"/>
        </p:xfrm>
        <a:graphic>
          <a:graphicData uri="http://schemas.openxmlformats.org/drawingml/2006/table">
            <a:tbl>
              <a:tblPr/>
              <a:tblGrid>
                <a:gridCol w="2560320"/>
                <a:gridCol w="4206240"/>
                <a:gridCol w="4206240"/>
              </a:tblGrid>
              <a:tr h="6126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F29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Issue</a:t>
                      </a:r>
                      <a:endParaRPr lang="en-US" sz="14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F29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Avery Shore</a:t>
                      </a:r>
                      <a:endParaRPr lang="en-US" sz="14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F29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Jordan Fields</a:t>
                      </a:r>
                      <a:endParaRPr lang="en-US" sz="14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26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F29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Environment / preparedness</a:t>
                      </a:r>
                      <a:endParaRPr lang="en-US" sz="14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F29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Coastal restoration, clean water, storm prep</a:t>
                      </a:r>
                      <a:endParaRPr lang="en-US" sz="14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F29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Energy-saving improvements, storm/outage prep</a:t>
                      </a:r>
                      <a:endParaRPr lang="en-US" sz="14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26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F29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Transportation</a:t>
                      </a:r>
                      <a:endParaRPr lang="en-US" sz="14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F29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Roads, crosswalks, sidewalks, bike routes, emergency planning</a:t>
                      </a:r>
                      <a:endParaRPr lang="en-US" sz="14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F29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Roads, public transportation connections, cleaner vehicles</a:t>
                      </a:r>
                      <a:endParaRPr lang="en-US" sz="14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26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F29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Schools / youth</a:t>
                      </a:r>
                      <a:endParaRPr lang="en-US" sz="14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F29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Libraries, science, arts, field learning</a:t>
                      </a:r>
                      <a:endParaRPr lang="en-US" sz="14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F29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After-school learning, music, sports, parks</a:t>
                      </a:r>
                      <a:endParaRPr lang="en-US" sz="14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26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F29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Housing / community</a:t>
                      </a:r>
                      <a:endParaRPr lang="en-US" sz="14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F29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Housing partnerships for year-round workers</a:t>
                      </a:r>
                      <a:endParaRPr lang="en-US" sz="14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F29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Reuse/repair buildings for housing; local jobs</a:t>
                      </a:r>
                      <a:endParaRPr lang="en-US" sz="14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94360" y="1234440"/>
            <a:ext cx="10972800" cy="530352"/>
          </a:xfrm>
          <a:prstGeom prst="rect">
            <a:avLst/>
          </a:prstGeom>
          <a:solidFill>
            <a:srgbClr val="153E63"/>
          </a:solidFill>
          <a:ln w="12700">
            <a:solidFill>
              <a:srgbClr val="153E6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22376" y="137160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Issue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182112" y="1371600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Avery Shore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351776" y="1371600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Jordan Fields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188720" y="4937760"/>
            <a:ext cx="9784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A7F8E"/>
                </a:solidFill>
              </a:rPr>
              <a:t>Talk with a partner: What is one similarity? What is one difference?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2103120" y="5532120"/>
            <a:ext cx="8001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D6670"/>
                </a:solidFill>
              </a:rPr>
              <a:t>Different voters may reasonably prioritize different issues.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 or Opinion?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30352" y="74980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D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Facts can be checked. Opinions tell what someone believes, prefers, or judges.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822960" y="1325880"/>
            <a:ext cx="8778240" cy="841248"/>
          </a:xfrm>
          <a:prstGeom prst="roundRect">
            <a:avLst>
              <a:gd name="adj" fmla="val 4348"/>
            </a:avLst>
          </a:prstGeom>
          <a:solidFill>
            <a:srgbClr val="EAF6F7"/>
          </a:solidFill>
          <a:ln w="12700">
            <a:solidFill>
              <a:srgbClr val="D5DE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78992" y="1508760"/>
            <a:ext cx="8183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1F2933"/>
                </a:solidFill>
              </a:rPr>
              <a:t>“Avery’s platform includes coastal-restoration projects.”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9857232" y="1481328"/>
            <a:ext cx="1463040" cy="411480"/>
          </a:xfrm>
          <a:prstGeom prst="roundRect">
            <a:avLst>
              <a:gd name="adj" fmla="val 11111"/>
            </a:avLst>
          </a:prstGeom>
          <a:solidFill>
            <a:srgbClr val="2A7F8E"/>
          </a:solidFill>
          <a:ln w="12700">
            <a:solidFill>
              <a:srgbClr val="2A7F8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930384" y="1536192"/>
            <a:ext cx="1316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FACT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822960" y="2423160"/>
            <a:ext cx="8778240" cy="841248"/>
          </a:xfrm>
          <a:prstGeom prst="roundRect">
            <a:avLst>
              <a:gd name="adj" fmla="val 4348"/>
            </a:avLst>
          </a:prstGeom>
          <a:solidFill>
            <a:srgbClr val="F4F7FA"/>
          </a:solidFill>
          <a:ln w="12700">
            <a:solidFill>
              <a:srgbClr val="D5DEE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78992" y="2606040"/>
            <a:ext cx="8183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1F2933"/>
                </a:solidFill>
              </a:rPr>
              <a:t>“Jordan’s platform includes after-school programs.”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9857232" y="2578608"/>
            <a:ext cx="1463040" cy="411480"/>
          </a:xfrm>
          <a:prstGeom prst="roundRect">
            <a:avLst>
              <a:gd name="adj" fmla="val 11111"/>
            </a:avLst>
          </a:prstGeom>
          <a:solidFill>
            <a:srgbClr val="2A7F8E"/>
          </a:solidFill>
          <a:ln w="12700">
            <a:solidFill>
              <a:srgbClr val="2A7F8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930384" y="2633472"/>
            <a:ext cx="1316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FACT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822960" y="3520440"/>
            <a:ext cx="8778240" cy="841248"/>
          </a:xfrm>
          <a:prstGeom prst="roundRect">
            <a:avLst>
              <a:gd name="adj" fmla="val 4348"/>
            </a:avLst>
          </a:prstGeom>
          <a:solidFill>
            <a:srgbClr val="EAF6F7"/>
          </a:solidFill>
          <a:ln w="12700">
            <a:solidFill>
              <a:srgbClr val="D5DE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78992" y="3703320"/>
            <a:ext cx="8183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1F2933"/>
                </a:solidFill>
              </a:rPr>
              <a:t>“Transportation is the most important issue.”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9857232" y="3675888"/>
            <a:ext cx="1463040" cy="411480"/>
          </a:xfrm>
          <a:prstGeom prst="roundRect">
            <a:avLst>
              <a:gd name="adj" fmla="val 11111"/>
            </a:avLst>
          </a:prstGeom>
          <a:solidFill>
            <a:srgbClr val="6D5A8D"/>
          </a:solidFill>
          <a:ln w="12700">
            <a:solidFill>
              <a:srgbClr val="6D5A8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930384" y="3730752"/>
            <a:ext cx="1316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OPINION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822960" y="4617720"/>
            <a:ext cx="8778240" cy="841248"/>
          </a:xfrm>
          <a:prstGeom prst="roundRect">
            <a:avLst>
              <a:gd name="adj" fmla="val 4348"/>
            </a:avLst>
          </a:prstGeom>
          <a:solidFill>
            <a:srgbClr val="F4F7FA"/>
          </a:solidFill>
          <a:ln w="12700">
            <a:solidFill>
              <a:srgbClr val="D5DE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78992" y="4800600"/>
            <a:ext cx="8183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1F2933"/>
                </a:solidFill>
              </a:rPr>
              <a:t>“Every voter should care most about beaches.”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9857232" y="4773168"/>
            <a:ext cx="1463040" cy="411480"/>
          </a:xfrm>
          <a:prstGeom prst="roundRect">
            <a:avLst>
              <a:gd name="adj" fmla="val 11111"/>
            </a:avLst>
          </a:prstGeom>
          <a:solidFill>
            <a:srgbClr val="6D5A8D"/>
          </a:solidFill>
          <a:ln w="12700">
            <a:solidFill>
              <a:srgbClr val="6D5A8D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930384" y="4828032"/>
            <a:ext cx="1316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OPINION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005840" y="5806440"/>
            <a:ext cx="10149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53E63"/>
                </a:solidFill>
              </a:rPr>
              <a:t>Campaign rule: You may use opinions — but you must not pretend an opinion is a fact.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 Campaign Rules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30352" y="74980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D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teams get the same time, materials, and display opportunities.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68680" y="1234440"/>
            <a:ext cx="10561320" cy="4389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2000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only accurate facts from the official fictional platform sheet.</a:t>
            </a:r>
            <a:endParaRPr lang="en-US" sz="2000" dirty="0"/>
          </a:p>
          <a:p>
            <a:pPr marL="228600" indent="-228600">
              <a:buSzPct val="100000"/>
              <a:buChar char="•"/>
            </a:pPr>
            <a:r>
              <a:rPr lang="en-US" sz="2000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insult, threaten, pressure, or offer rewards for votes.</a:t>
            </a:r>
            <a:endParaRPr lang="en-US" sz="2000" dirty="0"/>
          </a:p>
          <a:p>
            <a:pPr marL="228600" indent="-228600">
              <a:buSzPct val="100000"/>
              <a:buChar char="•"/>
            </a:pPr>
            <a:r>
              <a:rPr lang="en-US" sz="2000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use real party names, logos, slogans, or real 2026 campaign messages.</a:t>
            </a:r>
            <a:endParaRPr lang="en-US" sz="2000" dirty="0"/>
          </a:p>
          <a:p>
            <a:pPr marL="228600" indent="-228600">
              <a:buSzPct val="100000"/>
              <a:buChar char="•"/>
            </a:pPr>
            <a:r>
              <a:rPr lang="en-US" sz="2000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what your candidate plans to do — do not call the other candidate “bad.”</a:t>
            </a:r>
            <a:endParaRPr lang="en-US" sz="2000" dirty="0"/>
          </a:p>
          <a:p>
            <a:pPr marL="228600" indent="-228600">
              <a:buSzPct val="100000"/>
              <a:buChar char="•"/>
            </a:pPr>
            <a:r>
              <a:rPr lang="en-US" sz="2000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Voters may keep their choice private.</a:t>
            </a:r>
            <a:endParaRPr lang="en-US" sz="2000" dirty="0"/>
          </a:p>
          <a:p>
            <a:pPr marL="228600" indent="-228600">
              <a:buSzPct val="100000"/>
              <a:buChar char="•"/>
            </a:pPr>
            <a:r>
              <a:rPr lang="en-US" sz="2000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the count, both teams congratulate one another and clean up together.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2011680" y="562356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6D5A8D"/>
                </a:solidFill>
              </a:rPr>
              <a:t>Respect the voter’s right to choose differently.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Campaign Team Jobs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14400" y="1143000"/>
            <a:ext cx="10332720" cy="749808"/>
          </a:xfrm>
          <a:prstGeom prst="roundRect">
            <a:avLst>
              <a:gd name="adj" fmla="val 4878"/>
            </a:avLst>
          </a:prstGeom>
          <a:solidFill>
            <a:srgbClr val="EAF6F7"/>
          </a:solidFill>
          <a:ln w="12700">
            <a:solidFill>
              <a:srgbClr val="D5DEE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43000" y="1271016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7F8E"/>
                </a:solidFill>
              </a:rPr>
              <a:t>RESEARCHER / FACT-CHECKER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206240" y="1261872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50" dirty="0">
                <a:solidFill>
                  <a:srgbClr val="1F2933"/>
                </a:solidFill>
              </a:rPr>
              <a:t>Find the exact platform fact and check accuracy.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914400" y="2103120"/>
            <a:ext cx="10332720" cy="749808"/>
          </a:xfrm>
          <a:prstGeom prst="roundRect">
            <a:avLst>
              <a:gd name="adj" fmla="val 4878"/>
            </a:avLst>
          </a:prstGeom>
          <a:solidFill>
            <a:srgbClr val="F4F7FA"/>
          </a:solidFill>
          <a:ln w="12700">
            <a:solidFill>
              <a:srgbClr val="D5DEE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43000" y="2231136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53E63"/>
                </a:solidFill>
              </a:rPr>
              <a:t>ARTIST / DESIGNER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206240" y="2221992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50" dirty="0">
                <a:solidFill>
                  <a:srgbClr val="1F2933"/>
                </a:solidFill>
              </a:rPr>
              <a:t>Make posters and flyers clear and easy to read.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914400" y="3063240"/>
            <a:ext cx="10332720" cy="749808"/>
          </a:xfrm>
          <a:prstGeom prst="roundRect">
            <a:avLst>
              <a:gd name="adj" fmla="val 4878"/>
            </a:avLst>
          </a:prstGeom>
          <a:solidFill>
            <a:srgbClr val="EAF6F7"/>
          </a:solidFill>
          <a:ln w="12700">
            <a:solidFill>
              <a:srgbClr val="D5DEE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43000" y="3191256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7F8E"/>
                </a:solidFill>
              </a:rPr>
              <a:t>SPEAKER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206240" y="3182112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50" dirty="0">
                <a:solidFill>
                  <a:srgbClr val="1F2933"/>
                </a:solidFill>
              </a:rPr>
              <a:t>Practice the speech and answer questions using platform facts.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914400" y="4023360"/>
            <a:ext cx="10332720" cy="749808"/>
          </a:xfrm>
          <a:prstGeom prst="roundRect">
            <a:avLst>
              <a:gd name="adj" fmla="val 4878"/>
            </a:avLst>
          </a:prstGeom>
          <a:solidFill>
            <a:srgbClr val="F4F7FA"/>
          </a:solidFill>
          <a:ln w="12700">
            <a:solidFill>
              <a:srgbClr val="D5DE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43000" y="4151376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53E63"/>
                </a:solidFill>
              </a:rPr>
              <a:t>MATERIALS MANAGER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206240" y="4142232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50" dirty="0">
                <a:solidFill>
                  <a:srgbClr val="1F2933"/>
                </a:solidFill>
              </a:rPr>
              <a:t>Keep supplies organized and help the team meet deadlines.</a:t>
            </a:r>
            <a:endParaRPr lang="en-US" sz="1750" dirty="0"/>
          </a:p>
        </p:txBody>
      </p:sp>
      <p:sp>
        <p:nvSpPr>
          <p:cNvPr id="15" name="Shape 13"/>
          <p:cNvSpPr/>
          <p:nvPr/>
        </p:nvSpPr>
        <p:spPr>
          <a:xfrm>
            <a:off x="914400" y="4983480"/>
            <a:ext cx="10332720" cy="749808"/>
          </a:xfrm>
          <a:prstGeom prst="roundRect">
            <a:avLst>
              <a:gd name="adj" fmla="val 4878"/>
            </a:avLst>
          </a:prstGeom>
          <a:solidFill>
            <a:srgbClr val="EAF6F7"/>
          </a:solidFill>
          <a:ln w="12700">
            <a:solidFill>
              <a:srgbClr val="D5DE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143000" y="5111496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7F8E"/>
                </a:solidFill>
              </a:rPr>
              <a:t>RESPECT MONITOR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4206240" y="5102352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50" dirty="0">
                <a:solidFill>
                  <a:srgbClr val="1F2933"/>
                </a:solidFill>
              </a:rPr>
              <a:t>Remind the team to disagree with ideas respectfully.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a Persuasive Poster or Flyer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30352" y="74980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D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strong campaign product has five parts.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2057400" cy="1874520"/>
          </a:xfrm>
          <a:prstGeom prst="roundRect">
            <a:avLst>
              <a:gd name="adj" fmla="val 2439"/>
            </a:avLst>
          </a:prstGeom>
          <a:solidFill>
            <a:srgbClr val="EAF6F7"/>
          </a:solidFill>
          <a:ln w="12700">
            <a:solidFill>
              <a:srgbClr val="D5DE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16152" y="1581912"/>
            <a:ext cx="640080" cy="640080"/>
          </a:xfrm>
          <a:prstGeom prst="ellipse">
            <a:avLst/>
          </a:prstGeom>
          <a:solidFill>
            <a:srgbClr val="2A7F8E"/>
          </a:solidFill>
          <a:ln w="12700">
            <a:solidFill>
              <a:srgbClr val="2A7F8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0" y="1719072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1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85800" y="2423160"/>
            <a:ext cx="1691640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F2933"/>
                </a:solidFill>
              </a:rPr>
              <a:t>CANDIDATE NAME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834640" y="1371600"/>
            <a:ext cx="2057400" cy="1874520"/>
          </a:xfrm>
          <a:prstGeom prst="roundRect">
            <a:avLst>
              <a:gd name="adj" fmla="val 2439"/>
            </a:avLst>
          </a:prstGeom>
          <a:solidFill>
            <a:srgbClr val="F4F7FA"/>
          </a:solidFill>
          <a:ln w="12700">
            <a:solidFill>
              <a:srgbClr val="D5DEE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547872" y="1581912"/>
            <a:ext cx="640080" cy="640080"/>
          </a:xfrm>
          <a:prstGeom prst="ellipse">
            <a:avLst/>
          </a:prstGeom>
          <a:solidFill>
            <a:srgbClr val="153E63"/>
          </a:solidFill>
          <a:ln w="12700">
            <a:solidFill>
              <a:srgbClr val="153E6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703320" y="1719072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2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3017520" y="2423160"/>
            <a:ext cx="1691640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F2933"/>
                </a:solidFill>
              </a:rPr>
              <a:t>SLOGAN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166360" y="1371600"/>
            <a:ext cx="2057400" cy="1874520"/>
          </a:xfrm>
          <a:prstGeom prst="roundRect">
            <a:avLst>
              <a:gd name="adj" fmla="val 2439"/>
            </a:avLst>
          </a:prstGeom>
          <a:solidFill>
            <a:srgbClr val="EAF6F7"/>
          </a:solidFill>
          <a:ln w="12700">
            <a:solidFill>
              <a:srgbClr val="D5DEE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879592" y="1581912"/>
            <a:ext cx="640080" cy="640080"/>
          </a:xfrm>
          <a:prstGeom prst="ellipse">
            <a:avLst/>
          </a:prstGeom>
          <a:solidFill>
            <a:srgbClr val="E3A72F"/>
          </a:solidFill>
          <a:ln w="12700">
            <a:solidFill>
              <a:srgbClr val="E3A72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035040" y="1719072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3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5349240" y="2423160"/>
            <a:ext cx="1691640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F2933"/>
                </a:solidFill>
              </a:rPr>
              <a:t>ONE ISSUE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7498080" y="1371600"/>
            <a:ext cx="2057400" cy="1874520"/>
          </a:xfrm>
          <a:prstGeom prst="roundRect">
            <a:avLst>
              <a:gd name="adj" fmla="val 2439"/>
            </a:avLst>
          </a:prstGeom>
          <a:solidFill>
            <a:srgbClr val="F4F7FA"/>
          </a:solidFill>
          <a:ln w="12700">
            <a:solidFill>
              <a:srgbClr val="D5DEE7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11312" y="1581912"/>
            <a:ext cx="640080" cy="640080"/>
          </a:xfrm>
          <a:prstGeom prst="ellipse">
            <a:avLst/>
          </a:prstGeom>
          <a:solidFill>
            <a:srgbClr val="6D5A8D"/>
          </a:solidFill>
          <a:ln w="12700">
            <a:solidFill>
              <a:srgbClr val="6D5A8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366760" y="1719072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4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7680960" y="2423160"/>
            <a:ext cx="1691640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F2933"/>
                </a:solidFill>
              </a:rPr>
              <a:t>ACCURATE PLATFORM FACT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9829800" y="1371600"/>
            <a:ext cx="2057400" cy="1874520"/>
          </a:xfrm>
          <a:prstGeom prst="roundRect">
            <a:avLst>
              <a:gd name="adj" fmla="val 2439"/>
            </a:avLst>
          </a:prstGeom>
          <a:solidFill>
            <a:srgbClr val="EAF6F7"/>
          </a:solidFill>
          <a:ln w="12700">
            <a:solidFill>
              <a:srgbClr val="D5DEE7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543032" y="1581912"/>
            <a:ext cx="640080" cy="640080"/>
          </a:xfrm>
          <a:prstGeom prst="ellipse">
            <a:avLst/>
          </a:prstGeom>
          <a:solidFill>
            <a:srgbClr val="3B7A57"/>
          </a:solidFill>
          <a:ln w="12700">
            <a:solidFill>
              <a:srgbClr val="3B7A5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698480" y="1719072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5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10012680" y="2423160"/>
            <a:ext cx="1691640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F2933"/>
                </a:solidFill>
              </a:rPr>
              <a:t>REASON IT MATTERS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828800" y="4023360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153E63"/>
                </a:solidFill>
              </a:rPr>
              <a:t>Before coloring or finalizing: FACT-CHECK!</a:t>
            </a:r>
            <a:endParaRPr lang="en-US" sz="2700" dirty="0"/>
          </a:p>
        </p:txBody>
      </p:sp>
      <p:sp>
        <p:nvSpPr>
          <p:cNvPr id="25" name="Text 23"/>
          <p:cNvSpPr/>
          <p:nvPr/>
        </p:nvSpPr>
        <p:spPr>
          <a:xfrm>
            <a:off x="1371600" y="4800600"/>
            <a:ext cx="9418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2A7F8E"/>
                </a:solidFill>
              </a:rPr>
              <a:t>Can a teammate point to the exact platform sentence that supports your claim?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Campaign Speech Sentence Starters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30352" y="74980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D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Grade 1 may use 4 sentence frames. Grade 2 can add two reasons and answer one question.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777240" y="1115568"/>
            <a:ext cx="10652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50" dirty="0">
                <a:solidFill>
                  <a:srgbClr val="1F2933"/>
                </a:solidFill>
              </a:rPr>
              <a:t>Hello, MVPCS! I am speaking for ____________________.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777240" y="1700784"/>
            <a:ext cx="10652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50" dirty="0">
                <a:solidFill>
                  <a:srgbClr val="1F2933"/>
                </a:solidFill>
              </a:rPr>
              <a:t>Our campaign slogan is “____________________.”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777240" y="2286000"/>
            <a:ext cx="10652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50" dirty="0">
                <a:solidFill>
                  <a:srgbClr val="1F2933"/>
                </a:solidFill>
              </a:rPr>
              <a:t>One issue we care about is ____________________.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77240" y="2871216"/>
            <a:ext cx="10652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50" dirty="0">
                <a:solidFill>
                  <a:srgbClr val="1F2933"/>
                </a:solidFill>
              </a:rPr>
              <a:t>The official platform says ____________________.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777240" y="3456432"/>
            <a:ext cx="10652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50" dirty="0">
                <a:solidFill>
                  <a:srgbClr val="1F2933"/>
                </a:solidFill>
              </a:rPr>
              <a:t>This matters to Martha’s Vineyard / Massachusetts because ____________________.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777240" y="4041648"/>
            <a:ext cx="10652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50" dirty="0">
                <a:solidFill>
                  <a:srgbClr val="1F2933"/>
                </a:solidFill>
              </a:rPr>
              <a:t>I think this idea would help by ____________________.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777240" y="4626864"/>
            <a:ext cx="10652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50" b="1" dirty="0">
                <a:solidFill>
                  <a:srgbClr val="153E63"/>
                </a:solidFill>
              </a:rPr>
              <a:t>Please learn about both candidates and vote for the ideas that matter most to you.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777240" y="5212080"/>
            <a:ext cx="10652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50" dirty="0">
                <a:solidFill>
                  <a:srgbClr val="1F2933"/>
                </a:solidFill>
              </a:rPr>
              <a:t>Thank you for listening respectfully.</a:t>
            </a:r>
            <a:endParaRPr lang="en-US" sz="1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Campaign Forum: Fair Questions for Both Teams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30352" y="74980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D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the same question to both campaigns and give equal response time.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822960" y="1097280"/>
            <a:ext cx="10515600" cy="694944"/>
          </a:xfrm>
          <a:prstGeom prst="roundRect">
            <a:avLst>
              <a:gd name="adj" fmla="val 5263"/>
            </a:avLst>
          </a:prstGeom>
          <a:solidFill>
            <a:srgbClr val="EAF6F7"/>
          </a:solidFill>
          <a:ln w="12700">
            <a:solidFill>
              <a:srgbClr val="D5DE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271016"/>
            <a:ext cx="9966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F2933"/>
                </a:solidFill>
              </a:rPr>
              <a:t>What would your candidate focus on for schools or children?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822960" y="2029968"/>
            <a:ext cx="10515600" cy="694944"/>
          </a:xfrm>
          <a:prstGeom prst="roundRect">
            <a:avLst>
              <a:gd name="adj" fmla="val 5263"/>
            </a:avLst>
          </a:prstGeom>
          <a:solidFill>
            <a:srgbClr val="F4F7FA"/>
          </a:solidFill>
          <a:ln w="12700">
            <a:solidFill>
              <a:srgbClr val="D5DEE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2203704"/>
            <a:ext cx="9966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F2933"/>
                </a:solidFill>
              </a:rPr>
              <a:t>What would your candidate do about the environment or storms?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822960" y="2962656"/>
            <a:ext cx="10515600" cy="694944"/>
          </a:xfrm>
          <a:prstGeom prst="roundRect">
            <a:avLst>
              <a:gd name="adj" fmla="val 5263"/>
            </a:avLst>
          </a:prstGeom>
          <a:solidFill>
            <a:srgbClr val="EAF6F7"/>
          </a:solidFill>
          <a:ln w="12700">
            <a:solidFill>
              <a:srgbClr val="D5DEE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97280" y="3136392"/>
            <a:ext cx="9966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F2933"/>
                </a:solidFill>
              </a:rPr>
              <a:t>What does your candidate say about transportation?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822960" y="3895344"/>
            <a:ext cx="10515600" cy="694944"/>
          </a:xfrm>
          <a:prstGeom prst="roundRect">
            <a:avLst>
              <a:gd name="adj" fmla="val 5263"/>
            </a:avLst>
          </a:prstGeom>
          <a:solidFill>
            <a:srgbClr val="F4F7FA"/>
          </a:solidFill>
          <a:ln w="12700">
            <a:solidFill>
              <a:srgbClr val="D5DE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97280" y="4069080"/>
            <a:ext cx="9966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F2933"/>
                </a:solidFill>
              </a:rPr>
              <a:t>How would your candidate approach year-round housing or community needs?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822960" y="4828032"/>
            <a:ext cx="10515600" cy="694944"/>
          </a:xfrm>
          <a:prstGeom prst="roundRect">
            <a:avLst>
              <a:gd name="adj" fmla="val 5263"/>
            </a:avLst>
          </a:prstGeom>
          <a:solidFill>
            <a:srgbClr val="EAF6F7"/>
          </a:solidFill>
          <a:ln w="12700">
            <a:solidFill>
              <a:srgbClr val="D5DE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97280" y="5001768"/>
            <a:ext cx="9966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F2933"/>
                </a:solidFill>
              </a:rPr>
              <a:t>Which platform idea does your team think matters most — and why?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1920240" y="5760720"/>
            <a:ext cx="8321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6D5A8D"/>
                </a:solidFill>
              </a:rPr>
              <a:t>Forum norm: answer with platform facts, not attacks.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Election Day: November 3, 2026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30352" y="74980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D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Schoolwide mock election procedures.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731520" y="1143000"/>
            <a:ext cx="566928" cy="566928"/>
          </a:xfrm>
          <a:prstGeom prst="ellipse">
            <a:avLst/>
          </a:prstGeom>
          <a:solidFill>
            <a:srgbClr val="2A7F8E"/>
          </a:solidFill>
          <a:ln w="12700">
            <a:solidFill>
              <a:srgbClr val="2A7F8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86968" y="1271016"/>
            <a:ext cx="2560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463040" y="1207008"/>
            <a:ext cx="443484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50" dirty="0">
                <a:solidFill>
                  <a:srgbClr val="1F2933"/>
                </a:solidFill>
              </a:rPr>
              <a:t>Learn about both candidates</a:t>
            </a:r>
            <a:endParaRPr lang="en-US" sz="1850" dirty="0"/>
          </a:p>
        </p:txBody>
      </p:sp>
      <p:sp>
        <p:nvSpPr>
          <p:cNvPr id="7" name="Shape 5"/>
          <p:cNvSpPr/>
          <p:nvPr/>
        </p:nvSpPr>
        <p:spPr>
          <a:xfrm>
            <a:off x="6217920" y="1143000"/>
            <a:ext cx="566928" cy="566928"/>
          </a:xfrm>
          <a:prstGeom prst="ellipse">
            <a:avLst/>
          </a:prstGeom>
          <a:solidFill>
            <a:srgbClr val="6D5A8D"/>
          </a:solidFill>
          <a:ln w="12700">
            <a:solidFill>
              <a:srgbClr val="6D5A8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73368" y="1271016"/>
            <a:ext cx="2560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949440" y="1207008"/>
            <a:ext cx="443484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50" dirty="0">
                <a:solidFill>
                  <a:srgbClr val="1F2933"/>
                </a:solidFill>
              </a:rPr>
              <a:t>Enter the polling place quietly</a:t>
            </a:r>
            <a:endParaRPr lang="en-US" sz="1850" dirty="0"/>
          </a:p>
        </p:txBody>
      </p:sp>
      <p:sp>
        <p:nvSpPr>
          <p:cNvPr id="10" name="Shape 8"/>
          <p:cNvSpPr/>
          <p:nvPr/>
        </p:nvSpPr>
        <p:spPr>
          <a:xfrm>
            <a:off x="731520" y="2286000"/>
            <a:ext cx="566928" cy="566928"/>
          </a:xfrm>
          <a:prstGeom prst="ellipse">
            <a:avLst/>
          </a:prstGeom>
          <a:solidFill>
            <a:srgbClr val="2A7F8E"/>
          </a:solidFill>
          <a:ln w="12700">
            <a:solidFill>
              <a:srgbClr val="2A7F8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86968" y="2414016"/>
            <a:ext cx="2560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463040" y="2350008"/>
            <a:ext cx="443484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50" dirty="0">
                <a:solidFill>
                  <a:srgbClr val="1F2933"/>
                </a:solidFill>
              </a:rPr>
              <a:t>Mark ONE choice privately</a:t>
            </a:r>
            <a:endParaRPr lang="en-US" sz="1850" dirty="0"/>
          </a:p>
        </p:txBody>
      </p:sp>
      <p:sp>
        <p:nvSpPr>
          <p:cNvPr id="13" name="Shape 11"/>
          <p:cNvSpPr/>
          <p:nvPr/>
        </p:nvSpPr>
        <p:spPr>
          <a:xfrm>
            <a:off x="6217920" y="2286000"/>
            <a:ext cx="566928" cy="566928"/>
          </a:xfrm>
          <a:prstGeom prst="ellipse">
            <a:avLst/>
          </a:prstGeom>
          <a:solidFill>
            <a:srgbClr val="6D5A8D"/>
          </a:solidFill>
          <a:ln w="12700">
            <a:solidFill>
              <a:srgbClr val="6D5A8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373368" y="2414016"/>
            <a:ext cx="2560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949440" y="2350008"/>
            <a:ext cx="443484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50" dirty="0">
                <a:solidFill>
                  <a:srgbClr val="1F2933"/>
                </a:solidFill>
              </a:rPr>
              <a:t>Put the ballot in the ballot box</a:t>
            </a:r>
            <a:endParaRPr lang="en-US" sz="1850" dirty="0"/>
          </a:p>
        </p:txBody>
      </p:sp>
      <p:sp>
        <p:nvSpPr>
          <p:cNvPr id="16" name="Shape 14"/>
          <p:cNvSpPr/>
          <p:nvPr/>
        </p:nvSpPr>
        <p:spPr>
          <a:xfrm>
            <a:off x="731520" y="3429000"/>
            <a:ext cx="566928" cy="566928"/>
          </a:xfrm>
          <a:prstGeom prst="ellipse">
            <a:avLst/>
          </a:prstGeom>
          <a:solidFill>
            <a:srgbClr val="2A7F8E"/>
          </a:solidFill>
          <a:ln w="12700">
            <a:solidFill>
              <a:srgbClr val="2A7F8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86968" y="3557016"/>
            <a:ext cx="2560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5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463040" y="3493008"/>
            <a:ext cx="443484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50" dirty="0">
                <a:solidFill>
                  <a:srgbClr val="1F2933"/>
                </a:solidFill>
              </a:rPr>
              <a:t>Receive an “I Voted” badge</a:t>
            </a:r>
            <a:endParaRPr lang="en-US" sz="1850" dirty="0"/>
          </a:p>
        </p:txBody>
      </p:sp>
      <p:sp>
        <p:nvSpPr>
          <p:cNvPr id="19" name="Shape 17"/>
          <p:cNvSpPr/>
          <p:nvPr/>
        </p:nvSpPr>
        <p:spPr>
          <a:xfrm>
            <a:off x="6217920" y="3429000"/>
            <a:ext cx="566928" cy="566928"/>
          </a:xfrm>
          <a:prstGeom prst="ellipse">
            <a:avLst/>
          </a:prstGeom>
          <a:solidFill>
            <a:srgbClr val="6D5A8D"/>
          </a:solidFill>
          <a:ln w="12700">
            <a:solidFill>
              <a:srgbClr val="6D5A8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373368" y="3557016"/>
            <a:ext cx="2560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6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949440" y="3493008"/>
            <a:ext cx="443484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50" dirty="0">
                <a:solidFill>
                  <a:srgbClr val="1F2933"/>
                </a:solidFill>
              </a:rPr>
              <a:t>Count with observers from both teams</a:t>
            </a:r>
            <a:endParaRPr lang="en-US" sz="1850" dirty="0"/>
          </a:p>
        </p:txBody>
      </p:sp>
      <p:sp>
        <p:nvSpPr>
          <p:cNvPr id="22" name="Shape 20"/>
          <p:cNvSpPr/>
          <p:nvPr/>
        </p:nvSpPr>
        <p:spPr>
          <a:xfrm>
            <a:off x="731520" y="4572000"/>
            <a:ext cx="566928" cy="566928"/>
          </a:xfrm>
          <a:prstGeom prst="ellipse">
            <a:avLst/>
          </a:prstGeom>
          <a:solidFill>
            <a:srgbClr val="2A7F8E"/>
          </a:solidFill>
          <a:ln w="12700">
            <a:solidFill>
              <a:srgbClr val="2A7F8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86968" y="4700016"/>
            <a:ext cx="2560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463040" y="4636008"/>
            <a:ext cx="443484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50" dirty="0">
                <a:solidFill>
                  <a:srgbClr val="1F2933"/>
                </a:solidFill>
              </a:rPr>
              <a:t>Announce the result respectfully</a:t>
            </a:r>
            <a:endParaRPr lang="en-US" sz="1850" dirty="0"/>
          </a:p>
        </p:txBody>
      </p:sp>
      <p:sp>
        <p:nvSpPr>
          <p:cNvPr id="25" name="Shape 23"/>
          <p:cNvSpPr/>
          <p:nvPr/>
        </p:nvSpPr>
        <p:spPr>
          <a:xfrm>
            <a:off x="6217920" y="4572000"/>
            <a:ext cx="566928" cy="566928"/>
          </a:xfrm>
          <a:prstGeom prst="ellipse">
            <a:avLst/>
          </a:prstGeom>
          <a:solidFill>
            <a:srgbClr val="6D5A8D"/>
          </a:solidFill>
          <a:ln w="12700">
            <a:solidFill>
              <a:srgbClr val="6D5A8D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373368" y="4700016"/>
            <a:ext cx="2560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8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6949440" y="4636008"/>
            <a:ext cx="443484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50" dirty="0">
                <a:solidFill>
                  <a:srgbClr val="1F2933"/>
                </a:solidFill>
              </a:rPr>
              <a:t>Reflect: What made the election fair?</a:t>
            </a:r>
            <a:endParaRPr lang="en-US" sz="1850" dirty="0"/>
          </a:p>
        </p:txBody>
      </p:sp>
      <p:sp>
        <p:nvSpPr>
          <p:cNvPr id="28" name="Text 26"/>
          <p:cNvSpPr/>
          <p:nvPr/>
        </p:nvSpPr>
        <p:spPr>
          <a:xfrm>
            <a:off x="1005840" y="5742432"/>
            <a:ext cx="1014984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53E63"/>
                </a:solidFill>
              </a:rPr>
              <a:t>No campaigning at the voting table. Voters should be able to choose privately and without pressure.</a:t>
            </a:r>
            <a:endParaRPr lang="en-US" sz="1900" dirty="0"/>
          </a:p>
        </p:txBody>
      </p:sp>
      <p:sp>
        <p:nvSpPr>
          <p:cNvPr id="29" name="Text 27"/>
          <p:cNvSpPr/>
          <p:nvPr/>
        </p:nvSpPr>
        <p:spPr>
          <a:xfrm>
            <a:off x="530352" y="6236208"/>
            <a:ext cx="11109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i="1" dirty="0">
                <a:solidFill>
                  <a:srgbClr val="6D7781"/>
                </a:solidFill>
              </a:rPr>
              <a:t>The real Massachusetts state election is also November 3, 2026. The classroom ballot is fictional.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the Vote: Democracy Continues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30352" y="74980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D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result is the end of the campaign — not the end of the community.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731520" y="1325880"/>
            <a:ext cx="3383280" cy="3017520"/>
          </a:xfrm>
          <a:prstGeom prst="roundRect">
            <a:avLst>
              <a:gd name="adj" fmla="val 2424"/>
            </a:avLst>
          </a:prstGeom>
          <a:solidFill>
            <a:srgbClr val="EAF6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77824" y="1435608"/>
            <a:ext cx="309067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7F8E"/>
                </a:solidFill>
              </a:rPr>
              <a:t>CONGRATULATE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77824" y="1828800"/>
            <a:ext cx="3090672" cy="24231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933"/>
                </a:solidFill>
              </a:rPr>
              <a:t>Both teams thank one another for helping voters learn about the issues.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4407408" y="1325880"/>
            <a:ext cx="3383280" cy="3017520"/>
          </a:xfrm>
          <a:prstGeom prst="roundRect">
            <a:avLst>
              <a:gd name="adj" fmla="val 2424"/>
            </a:avLst>
          </a:prstGeom>
          <a:solidFill>
            <a:srgbClr val="FFF6DF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53712" y="1435608"/>
            <a:ext cx="309067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A16C00"/>
                </a:solidFill>
              </a:rPr>
              <a:t>REFLECT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53712" y="1828800"/>
            <a:ext cx="3090672" cy="24231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933"/>
                </a:solidFill>
              </a:rPr>
              <a:t>What made the election fair? What did you learn about the Governor’s job?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8083296" y="1325880"/>
            <a:ext cx="3383280" cy="3017520"/>
          </a:xfrm>
          <a:prstGeom prst="roundRect">
            <a:avLst>
              <a:gd name="adj" fmla="val 2424"/>
            </a:avLst>
          </a:prstGeom>
          <a:solidFill>
            <a:srgbClr val="F2EF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0" y="1435608"/>
            <a:ext cx="309067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D5A8D"/>
                </a:solidFill>
              </a:rPr>
              <a:t>KEEP WORKING TOGETHER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0" y="1828800"/>
            <a:ext cx="3090672" cy="24231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933"/>
                </a:solidFill>
              </a:rPr>
              <a:t>People can make different choices and still be one school community.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1325880" y="5120640"/>
            <a:ext cx="9509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53E63"/>
                </a:solidFill>
              </a:rPr>
              <a:t>“I heard an idea I disagreed with. I showed respect by…”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Massachusetts Standards Connection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30352" y="74980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D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strongest match is Grade 1 Topic 1: Civics — communities, elections, and leadership.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731520" y="105156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A7F8E"/>
                </a:solidFill>
              </a:rPr>
              <a:t>HSS.1.T1.03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2423160" y="1051560"/>
            <a:ext cx="89154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1F2933"/>
                </a:solidFill>
              </a:rPr>
              <a:t>A leader is a group member with extra responsibility.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731520" y="173736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A7F8E"/>
                </a:solidFill>
              </a:rPr>
              <a:t>HSS.1.T1.04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2423160" y="1737360"/>
            <a:ext cx="89154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1F2933"/>
                </a:solidFill>
              </a:rPr>
              <a:t>Describe qualities of good leaders.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731520" y="242316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A7F8E"/>
                </a:solidFill>
              </a:rPr>
              <a:t>HSS.1.T1.05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2423160" y="2423160"/>
            <a:ext cx="89154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1F2933"/>
                </a:solidFill>
              </a:rPr>
              <a:t>Explain how voting can make fair decisions or choose leaders.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731520" y="310896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A7F8E"/>
                </a:solidFill>
              </a:rPr>
              <a:t>HSS.1.T1.06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2423160" y="3108960"/>
            <a:ext cx="89154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1F2933"/>
                </a:solidFill>
              </a:rPr>
              <a:t>Explain that an election is voting to select leaders.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731520" y="379476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A7F8E"/>
                </a:solidFill>
              </a:rPr>
              <a:t>HSS.1.T1.07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2423160" y="3794760"/>
            <a:ext cx="89154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1F2933"/>
                </a:solidFill>
              </a:rPr>
              <a:t>Identify elected leaders, including the Governor of Massachusetts, and explain their roles.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731520" y="448056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A7F8E"/>
                </a:solidFill>
              </a:rPr>
              <a:t>HSS.1.T1.08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2423160" y="4480560"/>
            <a:ext cx="89154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1F2933"/>
                </a:solidFill>
              </a:rPr>
              <a:t>Citizens elect leaders and pay attention to how they serve.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731520" y="516636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6D5A8D"/>
                </a:solidFill>
              </a:rPr>
              <a:t>HSS.2.T4.02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2423160" y="5166360"/>
            <a:ext cx="89154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1F2933"/>
                </a:solidFill>
              </a:rPr>
              <a:t>Grade 2 extension: countries have governments, leaders, citizens, and purposes such as education and security.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530352" y="6236208"/>
            <a:ext cx="11109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i="1" dirty="0">
                <a:solidFill>
                  <a:srgbClr val="6D7781"/>
                </a:solidFill>
              </a:rPr>
              <a:t>Source: Massachusetts DESE 2018 History and Social Science Curriculum Framework / Standards Navigator.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E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Teacher Resources: Videos, Websites &amp; Read-Alouds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30352" y="74980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D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the QR codes in the Teacher Guide for quick access.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548640" y="1143000"/>
            <a:ext cx="3474720" cy="1828800"/>
          </a:xfrm>
          <a:prstGeom prst="roundRect">
            <a:avLst>
              <a:gd name="adj" fmla="val 4000"/>
            </a:avLst>
          </a:prstGeom>
          <a:solidFill>
            <a:srgbClr val="EAF6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94944" y="1252728"/>
            <a:ext cx="31821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7F8E"/>
                </a:solidFill>
              </a:rPr>
              <a:t>MA KIDS’ ZONE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94944" y="1645920"/>
            <a:ext cx="318211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1F2933"/>
                </a:solidFill>
              </a:rPr>
              <a:t>Governor’s Office and State House information from the Massachusetts Secretary of the Commonwealth.</a:t>
            </a:r>
            <a:endParaRPr lang="en-US" sz="1650" dirty="0"/>
          </a:p>
        </p:txBody>
      </p:sp>
      <p:sp>
        <p:nvSpPr>
          <p:cNvPr id="7" name="Shape 5"/>
          <p:cNvSpPr/>
          <p:nvPr/>
        </p:nvSpPr>
        <p:spPr>
          <a:xfrm>
            <a:off x="4370832" y="1143000"/>
            <a:ext cx="3474720" cy="1828800"/>
          </a:xfrm>
          <a:prstGeom prst="roundRect">
            <a:avLst>
              <a:gd name="adj" fmla="val 4000"/>
            </a:avLst>
          </a:prstGeom>
          <a:solidFill>
            <a:srgbClr val="F4F7FA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17136" y="1252728"/>
            <a:ext cx="31821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53E63"/>
                </a:solidFill>
              </a:rPr>
              <a:t>PBS KIDS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17136" y="1645920"/>
            <a:ext cx="318211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1F2933"/>
                </a:solidFill>
              </a:rPr>
              <a:t>“Together We Can: Election” — short early-elementary voting video.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8193024" y="1143000"/>
            <a:ext cx="3474720" cy="1828800"/>
          </a:xfrm>
          <a:prstGeom prst="roundRect">
            <a:avLst>
              <a:gd name="adj" fmla="val 4000"/>
            </a:avLst>
          </a:prstGeom>
          <a:solidFill>
            <a:srgbClr val="F2EFF7"/>
          </a:solidFill>
          <a:ln w="13970">
            <a:solidFill>
              <a:srgbClr val="D5DE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39328" y="1252728"/>
            <a:ext cx="31821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D5A8D"/>
                </a:solidFill>
              </a:rPr>
              <a:t>GPB EDUCATION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339328" y="1645920"/>
            <a:ext cx="318211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1F2933"/>
                </a:solidFill>
              </a:rPr>
              <a:t>“What Does a Governor Do?” — public-media explainer; compare Georgia examples with Massachusetts.</a:t>
            </a:r>
            <a:endParaRPr lang="en-US" sz="1650" dirty="0"/>
          </a:p>
        </p:txBody>
      </p:sp>
      <p:pic>
        <p:nvPicPr>
          <p:cNvPr id="13" name="Image 0" descr="/mnt/data/mvpcs_election_assets/qr_kids_governor_offic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8760" y="3310128"/>
            <a:ext cx="1463040" cy="1463040"/>
          </a:xfrm>
          <a:prstGeom prst="rect">
            <a:avLst/>
          </a:prstGeom>
        </p:spPr>
      </p:pic>
      <p:pic>
        <p:nvPicPr>
          <p:cNvPr id="14" name="Image 1" descr="/mnt/data/mvpcs_election_assets/qr_pbs_election_vide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0952" y="3310128"/>
            <a:ext cx="1463040" cy="1463040"/>
          </a:xfrm>
          <a:prstGeom prst="rect">
            <a:avLst/>
          </a:prstGeom>
        </p:spPr>
      </p:pic>
      <p:pic>
        <p:nvPicPr>
          <p:cNvPr id="15" name="Image 2" descr="/mnt/data/mvpcs_election_assets/qr_governor_dutie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3310128"/>
            <a:ext cx="1463040" cy="146304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097280" y="5166360"/>
            <a:ext cx="9966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53E63"/>
                </a:solidFill>
              </a:rPr>
              <a:t>Read-alouds in the Teacher Guide: Duck for President • Grace for President • Vote for Our Future!</a:t>
            </a:r>
            <a:endParaRPr lang="en-US" sz="2000" dirty="0"/>
          </a:p>
        </p:txBody>
      </p:sp>
      <p:sp>
        <p:nvSpPr>
          <p:cNvPr id="17" name="Text 12"/>
          <p:cNvSpPr/>
          <p:nvPr/>
        </p:nvSpPr>
        <p:spPr>
          <a:xfrm>
            <a:off x="1051560" y="5687568"/>
            <a:ext cx="10104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50" dirty="0">
                <a:solidFill>
                  <a:srgbClr val="5D6670"/>
                </a:solidFill>
              </a:rPr>
              <a:t>The Teacher Guide contains clickable source links, lesson plans, answer keys, differentiation, and Election Day setup.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3175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17C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MVPCS classroom unit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MVPCS Mock Governor Election - Grades 1-2</dc:title>
  <dc:subject>Grades 1-2 Massachusetts Governor and mock election unit</dc:subject>
  <dc:creator>OpenAI</dc:creator>
  <cp:lastModifiedBy>OpenAI</cp:lastModifiedBy>
  <cp:revision>1</cp:revision>
  <dcterms:created xsi:type="dcterms:W3CDTF">2026-09-15T21:26:50Z</dcterms:created>
  <dcterms:modified xsi:type="dcterms:W3CDTF">2026-09-15T21:26:50Z</dcterms:modified>
</cp:coreProperties>
</file>