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jpg" ContentType="image/jpe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3986abfdc564041" /><Relationship Type="http://schemas.openxmlformats.org/officeDocument/2006/relationships/extended-properties" Target="/docProps/app.xml" Id="R0ef9d4d9ddd24db6" /><Relationship Type="http://schemas.openxmlformats.org/officeDocument/2006/relationships/officeDocument" Target="/ppt/presentation.xml" Id="R34228abd3a664bf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90e7516e63e4038"/>
  </p:sldMasterIdLst>
  <p:notesMasterIdLst>
    <p:notesMasterId xmlns:r="http://schemas.openxmlformats.org/officeDocument/2006/relationships" r:id="R19fc763ff2ae4f7c"/>
  </p:notesMasterIdLst>
  <p:sldIdLst>
    <p:sldId xmlns:r="http://schemas.openxmlformats.org/officeDocument/2006/relationships" id="256" r:id="R381ebbab08894740"/>
    <p:sldId xmlns:r="http://schemas.openxmlformats.org/officeDocument/2006/relationships" id="257" r:id="R4d81c02178644ecd"/>
    <p:sldId xmlns:r="http://schemas.openxmlformats.org/officeDocument/2006/relationships" id="258" r:id="Rb03a7da847da4c49"/>
    <p:sldId xmlns:r="http://schemas.openxmlformats.org/officeDocument/2006/relationships" id="259" r:id="R30b628890ad4499a"/>
    <p:sldId xmlns:r="http://schemas.openxmlformats.org/officeDocument/2006/relationships" id="260" r:id="R34c322b543f6439e"/>
    <p:sldId xmlns:r="http://schemas.openxmlformats.org/officeDocument/2006/relationships" id="261" r:id="R9c8ac513e25d434e"/>
    <p:sldId xmlns:r="http://schemas.openxmlformats.org/officeDocument/2006/relationships" id="262" r:id="R12c40d8e4a394a5c"/>
    <p:sldId xmlns:r="http://schemas.openxmlformats.org/officeDocument/2006/relationships" id="263" r:id="Ra38f7c9310b343cf"/>
    <p:sldId xmlns:r="http://schemas.openxmlformats.org/officeDocument/2006/relationships" id="264" r:id="Rf35661a7625b4c3a"/>
    <p:sldId xmlns:r="http://schemas.openxmlformats.org/officeDocument/2006/relationships" id="265" r:id="R193116e147b84b3c"/>
    <p:sldId xmlns:r="http://schemas.openxmlformats.org/officeDocument/2006/relationships" id="266" r:id="R0bc2a48dca444770"/>
    <p:sldId xmlns:r="http://schemas.openxmlformats.org/officeDocument/2006/relationships" id="267" r:id="Ra34bf1f0df614698"/>
    <p:sldId xmlns:r="http://schemas.openxmlformats.org/officeDocument/2006/relationships" id="268" r:id="R46b31654578448e0"/>
    <p:sldId xmlns:r="http://schemas.openxmlformats.org/officeDocument/2006/relationships" id="269" r:id="Rdd60abb629a24ba1"/>
    <p:sldId xmlns:r="http://schemas.openxmlformats.org/officeDocument/2006/relationships" id="270" r:id="R669ed49d0bd44cfa"/>
    <p:sldId xmlns:r="http://schemas.openxmlformats.org/officeDocument/2006/relationships" id="271" r:id="R2a5e48bb470c4d37"/>
    <p:sldId xmlns:r="http://schemas.openxmlformats.org/officeDocument/2006/relationships" id="272" r:id="Rcd146906b3624878"/>
    <p:sldId xmlns:r="http://schemas.openxmlformats.org/officeDocument/2006/relationships" id="273" r:id="Rdd392f89e7394947"/>
    <p:sldId xmlns:r="http://schemas.openxmlformats.org/officeDocument/2006/relationships" id="274" r:id="Rdbba4c840bb840f9"/>
    <p:sldId xmlns:r="http://schemas.openxmlformats.org/officeDocument/2006/relationships" id="275" r:id="R0aad80a94dfd4e70"/>
    <p:sldId xmlns:r="http://schemas.openxmlformats.org/officeDocument/2006/relationships" id="276" r:id="Ra8cf43b3699943a9"/>
    <p:sldId xmlns:r="http://schemas.openxmlformats.org/officeDocument/2006/relationships" id="277" r:id="R2310f18990a4476a"/>
    <p:sldId xmlns:r="http://schemas.openxmlformats.org/officeDocument/2006/relationships" id="278" r:id="Rfa322a8a5df546f0"/>
    <p:sldId xmlns:r="http://schemas.openxmlformats.org/officeDocument/2006/relationships" id="279" r:id="Rb5215972dce14dcd"/>
    <p:sldId xmlns:r="http://schemas.openxmlformats.org/officeDocument/2006/relationships" id="280" r:id="R6daee15e17c6440f"/>
    <p:sldId xmlns:r="http://schemas.openxmlformats.org/officeDocument/2006/relationships" id="281" r:id="Rf9b394989bc241f4"/>
    <p:sldId xmlns:r="http://schemas.openxmlformats.org/officeDocument/2006/relationships" id="282" r:id="R2d727081546b4f4f"/>
    <p:sldId xmlns:r="http://schemas.openxmlformats.org/officeDocument/2006/relationships" id="283" r:id="R0fbe4a7cc10c423f"/>
    <p:sldId xmlns:r="http://schemas.openxmlformats.org/officeDocument/2006/relationships" id="284" r:id="Rb55fb136b0f44400"/>
    <p:sldId xmlns:r="http://schemas.openxmlformats.org/officeDocument/2006/relationships" id="285" r:id="Rede411e10198476e"/>
    <p:sldId xmlns:r="http://schemas.openxmlformats.org/officeDocument/2006/relationships" id="286" r:id="Re0cf44bf490a494f"/>
    <p:sldId xmlns:r="http://schemas.openxmlformats.org/officeDocument/2006/relationships" id="287" r:id="Rf7329a65ae6f47c3"/>
    <p:sldId xmlns:r="http://schemas.openxmlformats.org/officeDocument/2006/relationships" id="288" r:id="Ra719e67a492f4c6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3b5b97b040b4dc3" /><Relationship Type="http://schemas.openxmlformats.org/officeDocument/2006/relationships/slideMaster" Target="/ppt/slideMasters/slideMaster1.xml" Id="R490e7516e63e4038" /><Relationship Type="http://schemas.openxmlformats.org/officeDocument/2006/relationships/notesMaster" Target="/ppt/notesMasters/notesMaster1.xml" Id="R19fc763ff2ae4f7c" /><Relationship Type="http://schemas.openxmlformats.org/officeDocument/2006/relationships/presProps" Target="/ppt/presProps.xml" Id="R0bf370effdce4eb4" /><Relationship Type="http://schemas.openxmlformats.org/officeDocument/2006/relationships/tableStyles" Target="/ppt/tableStyles.xml" Id="Reebaf51beae54d6c" /><Relationship Type="http://schemas.openxmlformats.org/officeDocument/2006/relationships/slide" Target="/ppt/slides/slide1.xml" Id="R381ebbab08894740" /><Relationship Type="http://schemas.openxmlformats.org/officeDocument/2006/relationships/slide" Target="/ppt/slides/slide2.xml" Id="R4d81c02178644ecd" /><Relationship Type="http://schemas.openxmlformats.org/officeDocument/2006/relationships/slide" Target="/ppt/slides/slide3.xml" Id="Rb03a7da847da4c49" /><Relationship Type="http://schemas.openxmlformats.org/officeDocument/2006/relationships/slide" Target="/ppt/slides/slide4.xml" Id="R30b628890ad4499a" /><Relationship Type="http://schemas.openxmlformats.org/officeDocument/2006/relationships/slide" Target="/ppt/slides/slide5.xml" Id="R34c322b543f6439e" /><Relationship Type="http://schemas.openxmlformats.org/officeDocument/2006/relationships/slide" Target="/ppt/slides/slide6.xml" Id="R9c8ac513e25d434e" /><Relationship Type="http://schemas.openxmlformats.org/officeDocument/2006/relationships/slide" Target="/ppt/slides/slide7.xml" Id="R12c40d8e4a394a5c" /><Relationship Type="http://schemas.openxmlformats.org/officeDocument/2006/relationships/slide" Target="/ppt/slides/slide8.xml" Id="Ra38f7c9310b343cf" /><Relationship Type="http://schemas.openxmlformats.org/officeDocument/2006/relationships/slide" Target="/ppt/slides/slide9.xml" Id="Rf35661a7625b4c3a" /><Relationship Type="http://schemas.openxmlformats.org/officeDocument/2006/relationships/slide" Target="/ppt/slides/slide10.xml" Id="R193116e147b84b3c" /><Relationship Type="http://schemas.openxmlformats.org/officeDocument/2006/relationships/slide" Target="/ppt/slides/slide11.xml" Id="R0bc2a48dca444770" /><Relationship Type="http://schemas.openxmlformats.org/officeDocument/2006/relationships/slide" Target="/ppt/slides/slide12.xml" Id="Ra34bf1f0df614698" /><Relationship Type="http://schemas.openxmlformats.org/officeDocument/2006/relationships/slide" Target="/ppt/slides/slide13.xml" Id="R46b31654578448e0" /><Relationship Type="http://schemas.openxmlformats.org/officeDocument/2006/relationships/slide" Target="/ppt/slides/slide14.xml" Id="Rdd60abb629a24ba1" /><Relationship Type="http://schemas.openxmlformats.org/officeDocument/2006/relationships/slide" Target="/ppt/slides/slide15.xml" Id="R669ed49d0bd44cfa" /><Relationship Type="http://schemas.openxmlformats.org/officeDocument/2006/relationships/slide" Target="/ppt/slides/slide16.xml" Id="R2a5e48bb470c4d37" /><Relationship Type="http://schemas.openxmlformats.org/officeDocument/2006/relationships/slide" Target="/ppt/slides/slide17.xml" Id="Rcd146906b3624878" /><Relationship Type="http://schemas.openxmlformats.org/officeDocument/2006/relationships/slide" Target="/ppt/slides/slide18.xml" Id="Rdd392f89e7394947" /><Relationship Type="http://schemas.openxmlformats.org/officeDocument/2006/relationships/slide" Target="/ppt/slides/slide19.xml" Id="Rdbba4c840bb840f9" /><Relationship Type="http://schemas.openxmlformats.org/officeDocument/2006/relationships/slide" Target="/ppt/slides/slide20.xml" Id="R0aad80a94dfd4e70" /><Relationship Type="http://schemas.openxmlformats.org/officeDocument/2006/relationships/slide" Target="/ppt/slides/slide21.xml" Id="Ra8cf43b3699943a9" /><Relationship Type="http://schemas.openxmlformats.org/officeDocument/2006/relationships/slide" Target="/ppt/slides/slide22.xml" Id="R2310f18990a4476a" /><Relationship Type="http://schemas.openxmlformats.org/officeDocument/2006/relationships/slide" Target="/ppt/slides/slide23.xml" Id="Rfa322a8a5df546f0" /><Relationship Type="http://schemas.openxmlformats.org/officeDocument/2006/relationships/slide" Target="/ppt/slides/slide24.xml" Id="Rb5215972dce14dcd" /><Relationship Type="http://schemas.openxmlformats.org/officeDocument/2006/relationships/slide" Target="/ppt/slides/slide25.xml" Id="R6daee15e17c6440f" /><Relationship Type="http://schemas.openxmlformats.org/officeDocument/2006/relationships/slide" Target="/ppt/slides/slide26.xml" Id="Rf9b394989bc241f4" /><Relationship Type="http://schemas.openxmlformats.org/officeDocument/2006/relationships/slide" Target="/ppt/slides/slide27.xml" Id="R2d727081546b4f4f" /><Relationship Type="http://schemas.openxmlformats.org/officeDocument/2006/relationships/slide" Target="/ppt/slides/slide28.xml" Id="R0fbe4a7cc10c423f" /><Relationship Type="http://schemas.openxmlformats.org/officeDocument/2006/relationships/slide" Target="/ppt/slides/slide29.xml" Id="Rb55fb136b0f44400" /><Relationship Type="http://schemas.openxmlformats.org/officeDocument/2006/relationships/slide" Target="/ppt/slides/slide30.xml" Id="Rede411e10198476e" /><Relationship Type="http://schemas.openxmlformats.org/officeDocument/2006/relationships/slide" Target="/ppt/slides/slide31.xml" Id="Re0cf44bf490a494f" /><Relationship Type="http://schemas.openxmlformats.org/officeDocument/2006/relationships/slide" Target="/ppt/slides/slide32.xml" Id="Rf7329a65ae6f47c3" /><Relationship Type="http://schemas.openxmlformats.org/officeDocument/2006/relationships/slide" Target="/ppt/slides/slide33.xml" Id="Ra719e67a492f4c6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b534f49fb9f4b2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bd2bdbf487445ce" /><Relationship Type="http://schemas.openxmlformats.org/officeDocument/2006/relationships/notesMaster" Target="/ppt/notesMasters/notesMaster1.xml" Id="R04eced89acbf44e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f6c4044998546a2" /><Relationship Type="http://schemas.openxmlformats.org/officeDocument/2006/relationships/notesMaster" Target="/ppt/notesMasters/notesMaster1.xml" Id="R7f6df6ab7d5a4e4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52c9b9242184e17" /><Relationship Type="http://schemas.openxmlformats.org/officeDocument/2006/relationships/notesMaster" Target="/ppt/notesMasters/notesMaster1.xml" Id="R6e5abb1cb7934b6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6af1360cdf64a8a" /><Relationship Type="http://schemas.openxmlformats.org/officeDocument/2006/relationships/notesMaster" Target="/ppt/notesMasters/notesMaster1.xml" Id="Rf240757625204e1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b22b12c4cf14c12" /><Relationship Type="http://schemas.openxmlformats.org/officeDocument/2006/relationships/notesMaster" Target="/ppt/notesMasters/notesMaster1.xml" Id="R0be54a8de5ad4b5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1a9fe81c0fd4d11" /><Relationship Type="http://schemas.openxmlformats.org/officeDocument/2006/relationships/notesMaster" Target="/ppt/notesMasters/notesMaster1.xml" Id="Rf5ea9734f1ab49e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d62accb2da047b2" /><Relationship Type="http://schemas.openxmlformats.org/officeDocument/2006/relationships/notesMaster" Target="/ppt/notesMasters/notesMaster1.xml" Id="R130ac93bd62248c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95b976fc699445e" /><Relationship Type="http://schemas.openxmlformats.org/officeDocument/2006/relationships/notesMaster" Target="/ppt/notesMasters/notesMaster1.xml" Id="R08298b4239c8453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a93a17ca370466c" /><Relationship Type="http://schemas.openxmlformats.org/officeDocument/2006/relationships/notesMaster" Target="/ppt/notesMasters/notesMaster1.xml" Id="R04229f9bcc8b46c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f9a4bb4a5624f0c" /><Relationship Type="http://schemas.openxmlformats.org/officeDocument/2006/relationships/notesMaster" Target="/ppt/notesMasters/notesMaster1.xml" Id="Rda1177b826be45a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817cbbf9be247ad" /><Relationship Type="http://schemas.openxmlformats.org/officeDocument/2006/relationships/notesMaster" Target="/ppt/notesMasters/notesMaster1.xml" Id="R6078ccea49b54c9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4272f7a6453445a" /><Relationship Type="http://schemas.openxmlformats.org/officeDocument/2006/relationships/notesMaster" Target="/ppt/notesMasters/notesMaster1.xml" Id="R54a2c69b98de497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52174f6220049f9" /><Relationship Type="http://schemas.openxmlformats.org/officeDocument/2006/relationships/notesMaster" Target="/ppt/notesMasters/notesMaster1.xml" Id="R8db1166430b64e3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ccb7707b0774607" /><Relationship Type="http://schemas.openxmlformats.org/officeDocument/2006/relationships/notesMaster" Target="/ppt/notesMasters/notesMaster1.xml" Id="Rd19bf83bf52842f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4a54e800a8849b7" /><Relationship Type="http://schemas.openxmlformats.org/officeDocument/2006/relationships/notesMaster" Target="/ppt/notesMasters/notesMaster1.xml" Id="R2b71b0693bc5490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68c769193924318" /><Relationship Type="http://schemas.openxmlformats.org/officeDocument/2006/relationships/notesMaster" Target="/ppt/notesMasters/notesMaster1.xml" Id="Rcad95d2d97194d5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ce0fe2451a5455a" /><Relationship Type="http://schemas.openxmlformats.org/officeDocument/2006/relationships/notesMaster" Target="/ppt/notesMasters/notesMaster1.xml" Id="R4a083b3ae4714d5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0dd185f5538480b" /><Relationship Type="http://schemas.openxmlformats.org/officeDocument/2006/relationships/notesMaster" Target="/ppt/notesMasters/notesMaster1.xml" Id="Rde00dc9834084d7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87e25a10c1d4066" /><Relationship Type="http://schemas.openxmlformats.org/officeDocument/2006/relationships/notesMaster" Target="/ppt/notesMasters/notesMaster1.xml" Id="Rce13565b6a8144d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2bac41904ed41d3" /><Relationship Type="http://schemas.openxmlformats.org/officeDocument/2006/relationships/notesMaster" Target="/ppt/notesMasters/notesMaster1.xml" Id="Rf07d059907fb494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bfb4742ca6946de" /><Relationship Type="http://schemas.openxmlformats.org/officeDocument/2006/relationships/notesMaster" Target="/ppt/notesMasters/notesMaster1.xml" Id="Re736ac85efb64c8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5ac9c15810c4df8" /><Relationship Type="http://schemas.openxmlformats.org/officeDocument/2006/relationships/notesMaster" Target="/ppt/notesMasters/notesMaster1.xml" Id="Re930a36619514fc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353abec02d54ea7" /><Relationship Type="http://schemas.openxmlformats.org/officeDocument/2006/relationships/notesMaster" Target="/ppt/notesMasters/notesMaster1.xml" Id="R3ad845654c69467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18115fa41244d18" /><Relationship Type="http://schemas.openxmlformats.org/officeDocument/2006/relationships/notesMaster" Target="/ppt/notesMasters/notesMaster1.xml" Id="R6b4954b8bde24d7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c9400c958e845cc" /><Relationship Type="http://schemas.openxmlformats.org/officeDocument/2006/relationships/notesMaster" Target="/ppt/notesMasters/notesMaster1.xml" Id="R8fa23e234d14466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ae384ffdc554766" /><Relationship Type="http://schemas.openxmlformats.org/officeDocument/2006/relationships/notesMaster" Target="/ppt/notesMasters/notesMaster1.xml" Id="Rc1ed8a748a6a473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2e96e0c73e94d89" /><Relationship Type="http://schemas.openxmlformats.org/officeDocument/2006/relationships/notesMaster" Target="/ppt/notesMasters/notesMaster1.xml" Id="Rb61094331c6c440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23b839d8fe7426d" /><Relationship Type="http://schemas.openxmlformats.org/officeDocument/2006/relationships/notesMaster" Target="/ppt/notesMasters/notesMaster1.xml" Id="R3d12d0e4443b457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f8d41cc196b4e48" /><Relationship Type="http://schemas.openxmlformats.org/officeDocument/2006/relationships/notesMaster" Target="/ppt/notesMasters/notesMaster1.xml" Id="R12005c982a5f421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36ceb5e5d10b428a" /><Relationship Type="http://schemas.openxmlformats.org/officeDocument/2006/relationships/notesMaster" Target="/ppt/notesMasters/notesMaster1.xml" Id="Rc7af215ca7b44881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d629079f9bb44dcb" /><Relationship Type="http://schemas.openxmlformats.org/officeDocument/2006/relationships/notesMaster" Target="/ppt/notesMasters/notesMaster1.xml" Id="Rc1751fcf9cd34931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bdcc47736c464f80" /><Relationship Type="http://schemas.openxmlformats.org/officeDocument/2006/relationships/notesMaster" Target="/ppt/notesMasters/notesMaster1.xml" Id="R81d1a52c342c4e42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10a0690b58704e2b" /><Relationship Type="http://schemas.openxmlformats.org/officeDocument/2006/relationships/notesMaster" Target="/ppt/notesMasters/notesMaster1.xml" Id="R0e647eba90e14b1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Opening question: What do you notice about the community behind the candidates? Explain that Avery Harbor and Jordan Woods are fictional. No real party or candidate is represented.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Preview the five stages. Ask students which stage they are most curious about.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Connect directly to the MVPCS Democracy pillar. Invite examples such as class meetings, group choices, or voting between two activities.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Students select one quality and give an example. Standard 1.T1.4 asks students to describe qualities of a good leader and acting for the common good.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 out each word. Point out that a secret ballot protects a voter’s private choice. Image source: Wikimedia Commons, Ballot-box-2.jpg, CC BY-SA.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a hand signal for each step. Ask what could go wrong if a step were skipped.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Locate Boston and Martha’s Vineyard on a classroom map. The State House is where the governor and Legislature work. Photo: Massachusetts State House, Wikimedia Commons.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Students repeat: Maura Healey is the Governor of Massachusetts. This identification is factual, not an invitation to evaluate a real official. Source: mass.gov official governor page, accessed September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Have three student groups act out the branches. Keep the focus on job differences, not complex checks and balances vocabulary.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Official role sources: Massachusetts Secretary of the Commonwealth, State Constitutional Officers and Politics, Counties, and Municipalities.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Clarify: a campaign promise involving state money still requires a budget process and legislative approval.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veto does not mean “bad.” It means the governor does not approve that bill as written. Keep the explanation simple for Grades 1 and 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Ask: Which agency might help with a polluted pond? Which might help with a dangerous road crossing?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Connect to island storms without using frightening details. Emphasize preparation, communication, and cooperation.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Correct sort: first four CAN; final four CANNOT DO ALONE. Let students explain before revealing answers in discussion.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Re-state that both candidates are invented. Assign equal speaking time, materials, adult help, and wall space.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Generated illustration of a fictional candidate. Ask students to name the island details they see and connect them to Avery’s four priorities.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the distinction between “will fix” and “will propose or coordinate.” Students choose one row for a campaign product.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Generated illustration of a fictional candidate. Ask students to identify how the picture shows Jordan’s four priorities.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Steamship Authority has its own governing structure. Teach that a governor may support state planning and funding while working with regional and local authorities.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 not poll students publicly on this slide. Have them write one question for each candidate.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each sentence and ask how students know whether it can be checked.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Campaign Pack checklist before any poster or flyer is displayed.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Grade 1 may dictate or echo-read. Grade 2 should add a second supporting reason. Keep candidate speeches equal in length and practice time.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the same questions and allow the same response time for each candidate. Alternate which candidate answers first.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Generated classroom illustration. Walk students through each station. Correct the picture if needed: our real ballot will name Avery Harbor and Jordan Woods, not animal symbols.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printable ballot in the Campaign Pack. Two adults or mixed-team election workers should verify the count.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undefined</a:t>
            </a:r>
          </a:p>
          <a:p xmlns:a="http://schemas.openxmlformats.org/drawingml/2006/main">
            <a:r>
              <a:t>Sources for factual slides: Massachusetts DESE History and Social Science Framework (2018), https://www.doe.mass.edu/frameworks/hss/2018-12.pdf; Governor Healey and Lt. Governor Driscoll, https://www.mass.gov/orgs/governor-maura-healey-and-lt-governor-kim-driscoll; State Constitutional Officers, https://www.sec.state.ma.us/divisions/cis/government/constitutional-officers.htm; Massachusetts Government Structure, https://www.sec.state.ma.us/divisions/cis/government/politics-counties.htm.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current flag, seal, and motto have been under formal review. Present these as the current official symbols, not as permanent or universally accepted imagery. Sources: Massachusetts Secretary of the Commonwealth, Concise Facts; Mass.gov Seal, Flag, and Motto Advisory Commission.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Keep the historical discussion short and respectful for Grades 1 and 2. The motto translation and symbol descriptions come from official Massachusetts sources. Avoid presenting the seal’s imagery as Wampanoag-created or as representing all Indigenous people.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the cranberry button during Slide Show mode. Preview the clip before class. PBS LearningMedia may require a free educator login or station selection. Image is a promotional still from the Daniel Tiger voting episode.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the cranberry button during Slide Show mode. This video was created by Beacon Bloc and explains the Massachusetts legislative process. Use only a brief excerpt for young learners.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undefined</a:t>
            </a:r>
          </a:p>
          <a:p xmlns:a="http://schemas.openxmlformats.org/drawingml/2006/main">
            <a:r>
              <a:t>Sources: https://www.sec.state.ma.us/divisions/cis/ciskid/kid-facts/concise-facts2.htm; https://www.sec.state.ma.us/divisions/public-records/history-of-seal.htm; https://www.mass.gov/info-details/massachusetts-state-seal; https://www.mass.gov/info-details/seal-flag-and-motto-round-three-selections.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4da5c159e543b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e5c3105ac204c79" /><Relationship Type="http://schemas.openxmlformats.org/officeDocument/2006/relationships/slideLayout" Target="/ppt/slideLayouts/slideLayout1.xml" Id="R3b8e594c003c416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b8e594c003c416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917a07729944e1" /><Relationship Type="http://schemas.openxmlformats.org/officeDocument/2006/relationships/image" Target="/ppt/media/image-web.jpg" Id="Rc2da94f2def440d8" /><Relationship Type="http://schemas.openxmlformats.org/officeDocument/2006/relationships/image" Target="/ppt/media/image2.png" Id="R41509d82988e41cf" /><Relationship Type="http://schemas.openxmlformats.org/officeDocument/2006/relationships/notesSlide" Target="/ppt/notesSlides/notesSlide1.xml" Id="Ra7ebcfb55cad415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9ecd506483487a" /><Relationship Type="http://schemas.openxmlformats.org/officeDocument/2006/relationships/notesSlide" Target="/ppt/notesSlides/notesSlide2.xml" Id="R8c44e03a03db499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91515c278c4a4d" /><Relationship Type="http://schemas.openxmlformats.org/officeDocument/2006/relationships/notesSlide" Target="/ppt/notesSlides/notesSlide3.xml" Id="R40ec8439f5ee4cc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74edd879f64262" /><Relationship Type="http://schemas.openxmlformats.org/officeDocument/2006/relationships/notesSlide" Target="/ppt/notesSlides/notesSlide4.xml" Id="R0fb677da682046d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81b99d828b476d" /><Relationship Type="http://schemas.openxmlformats.org/officeDocument/2006/relationships/image" Target="/ppt/media/image.jpeg" Id="R61f7f2a2bfee4e65" /><Relationship Type="http://schemas.openxmlformats.org/officeDocument/2006/relationships/notesSlide" Target="/ppt/notesSlides/notesSlide5.xml" Id="R48e2e6d182c046e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cd9c1125934e9d" /><Relationship Type="http://schemas.openxmlformats.org/officeDocument/2006/relationships/notesSlide" Target="/ppt/notesSlides/notesSlide6.xml" Id="R3281e6a3c24645c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564aa474f64f9c" /><Relationship Type="http://schemas.openxmlformats.org/officeDocument/2006/relationships/image" Target="/ppt/media/image2-web.jpg" Id="Rbb266347f63741dc" /><Relationship Type="http://schemas.openxmlformats.org/officeDocument/2006/relationships/image" Target="/ppt/media/image2-web.jpg" Id="R59f1bc42ae05410a" /><Relationship Type="http://schemas.openxmlformats.org/officeDocument/2006/relationships/notesSlide" Target="/ppt/notesSlides/notesSlide7.xml" Id="Rda902bcca70140f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b827f39cc14f20" /><Relationship Type="http://schemas.openxmlformats.org/officeDocument/2006/relationships/image" Target="/ppt/media/image-web.jpg" Id="Ra8c68a00b6ee4148" /><Relationship Type="http://schemas.openxmlformats.org/officeDocument/2006/relationships/image" Target="/ppt/media/image3.png" Id="R3c6c004edb67422d" /><Relationship Type="http://schemas.openxmlformats.org/officeDocument/2006/relationships/image" Target="/ppt/media/image.svg" Id="R9d53faa352b94e05" /><Relationship Type="http://schemas.openxmlformats.org/officeDocument/2006/relationships/notesSlide" Target="/ppt/notesSlides/notesSlide8.xml" Id="Rc92b3086d407487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28ef93eb9e49f9" /><Relationship Type="http://schemas.openxmlformats.org/officeDocument/2006/relationships/notesSlide" Target="/ppt/notesSlides/notesSlide9.xml" Id="R1272be109c1348f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81d0f175014f75" /><Relationship Type="http://schemas.openxmlformats.org/officeDocument/2006/relationships/image" Target="/ppt/media/image5-web.jpg" Id="Re93bbd3034e54c91" /><Relationship Type="http://schemas.openxmlformats.org/officeDocument/2006/relationships/notesSlide" Target="/ppt/notesSlides/notesSlide10.xml" Id="R096da4b74938479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953528561e4ae9" /><Relationship Type="http://schemas.openxmlformats.org/officeDocument/2006/relationships/image" Target="/ppt/media/image6-web.jpg" Id="R6e34e375a44c495e" /><Relationship Type="http://schemas.openxmlformats.org/officeDocument/2006/relationships/notesSlide" Target="/ppt/notesSlides/notesSlide11.xml" Id="Rac0ac2667ff849b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4c477260c14103" /><Relationship Type="http://schemas.openxmlformats.org/officeDocument/2006/relationships/image" Target="/ppt/media/image7-web.jpg" Id="R75cba4b0432f4a6d" /><Relationship Type="http://schemas.openxmlformats.org/officeDocument/2006/relationships/notesSlide" Target="/ppt/notesSlides/notesSlide12.xml" Id="R96fda6f923054c5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8334e6a7e54437" /><Relationship Type="http://schemas.openxmlformats.org/officeDocument/2006/relationships/image" Target="/ppt/media/image2-web.jpg" Id="R65aea2320a264301" /><Relationship Type="http://schemas.openxmlformats.org/officeDocument/2006/relationships/notesSlide" Target="/ppt/notesSlides/notesSlide13.xml" Id="Rba2ff050ab4b47a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045bef090c43ec" /><Relationship Type="http://schemas.openxmlformats.org/officeDocument/2006/relationships/image" Target="/ppt/media/image2-web.jpg" Id="R5dc5f6cd1f5a408c" /><Relationship Type="http://schemas.openxmlformats.org/officeDocument/2006/relationships/notesSlide" Target="/ppt/notesSlides/notesSlide14.xml" Id="R574233df6d3c467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7efdcd273a4d4f" /><Relationship Type="http://schemas.openxmlformats.org/officeDocument/2006/relationships/notesSlide" Target="/ppt/notesSlides/notesSlide15.xml" Id="R3f3424ea956f42b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60ca1006cf4194" /><Relationship Type="http://schemas.openxmlformats.org/officeDocument/2006/relationships/image" Target="/ppt/media/image-web.jpg" Id="R7fe2e458bfb54e7d" /><Relationship Type="http://schemas.openxmlformats.org/officeDocument/2006/relationships/notesSlide" Target="/ppt/notesSlides/notesSlide16.xml" Id="R6ec7c10ac4b54b3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ba44911aef4a4d" /><Relationship Type="http://schemas.openxmlformats.org/officeDocument/2006/relationships/image" Target="/ppt/media/image5-web.jpg" Id="R309cbdac75514dc6" /><Relationship Type="http://schemas.openxmlformats.org/officeDocument/2006/relationships/notesSlide" Target="/ppt/notesSlides/notesSlide17.xml" Id="R67b0f4bd424d448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75ca88b7584bf5" /><Relationship Type="http://schemas.openxmlformats.org/officeDocument/2006/relationships/notesSlide" Target="/ppt/notesSlides/notesSlide18.xml" Id="R14e9eda1dfc4487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932dd9e7124a02" /><Relationship Type="http://schemas.openxmlformats.org/officeDocument/2006/relationships/image" Target="/ppt/media/image6-web.jpg" Id="Rd9a108460d7f4e26" /><Relationship Type="http://schemas.openxmlformats.org/officeDocument/2006/relationships/notesSlide" Target="/ppt/notesSlides/notesSlide19.xml" Id="R85cae2d2f3a94e9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3d15950d7f4331" /><Relationship Type="http://schemas.openxmlformats.org/officeDocument/2006/relationships/notesSlide" Target="/ppt/notesSlides/notesSlide20.xml" Id="Ree71ff8c5870482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6c11cf2bc64bef" /><Relationship Type="http://schemas.openxmlformats.org/officeDocument/2006/relationships/notesSlide" Target="/ppt/notesSlides/notesSlide21.xml" Id="R3ba7f2d3ca0146b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c0e344cd464741" /><Relationship Type="http://schemas.openxmlformats.org/officeDocument/2006/relationships/notesSlide" Target="/ppt/notesSlides/notesSlide22.xml" Id="R2359e4081ab84ad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961bac862a4238" /><Relationship Type="http://schemas.openxmlformats.org/officeDocument/2006/relationships/notesSlide" Target="/ppt/notesSlides/notesSlide23.xml" Id="R3f142e9d7dd44ab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075cfe7c7f4b49" /><Relationship Type="http://schemas.openxmlformats.org/officeDocument/2006/relationships/notesSlide" Target="/ppt/notesSlides/notesSlide24.xml" Id="R398571d9c52c4c2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64ec5e0c624d8c" /><Relationship Type="http://schemas.openxmlformats.org/officeDocument/2006/relationships/notesSlide" Target="/ppt/notesSlides/notesSlide25.xml" Id="R200944951ec94ab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6c9b8bd124443b" /><Relationship Type="http://schemas.openxmlformats.org/officeDocument/2006/relationships/image" Target="/ppt/media/image7-web.jpg" Id="R7b4db7bc67ea43e3" /><Relationship Type="http://schemas.openxmlformats.org/officeDocument/2006/relationships/notesSlide" Target="/ppt/notesSlides/notesSlide26.xml" Id="R8a593812c99c490e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412c435c9d4eda" /><Relationship Type="http://schemas.openxmlformats.org/officeDocument/2006/relationships/notesSlide" Target="/ppt/notesSlides/notesSlide27.xml" Id="Ra06f6a2e3f164a7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cbda12aa3c4016" /><Relationship Type="http://schemas.openxmlformats.org/officeDocument/2006/relationships/notesSlide" Target="/ppt/notesSlides/notesSlide28.xml" Id="R21ad457708db448a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9e5370826f40b8" /><Relationship Type="http://schemas.openxmlformats.org/officeDocument/2006/relationships/image" Target="/ppt/media/image2.png" Id="Rc556036bb01048e0" /><Relationship Type="http://schemas.openxmlformats.org/officeDocument/2006/relationships/image" Target="/ppt/media/image2.png" Id="R38e9244dc6cd48ac" /><Relationship Type="http://schemas.openxmlformats.org/officeDocument/2006/relationships/image" Target="/ppt/media/image3.png" Id="R0673a31e1522419c" /><Relationship Type="http://schemas.openxmlformats.org/officeDocument/2006/relationships/image" Target="/ppt/media/image2.svg" Id="R481693c2d6344f89" /><Relationship Type="http://schemas.openxmlformats.org/officeDocument/2006/relationships/image" Target="/ppt/media/image2-web.jpg" Id="R0d28e333100846ec" /><Relationship Type="http://schemas.openxmlformats.org/officeDocument/2006/relationships/notesSlide" Target="/ppt/notesSlides/notesSlide29.xml" Id="R7187fc90724a470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abf71dd8e748ce" /><Relationship Type="http://schemas.openxmlformats.org/officeDocument/2006/relationships/image" Target="/ppt/media/image2.png" Id="Rd7b1e7648c954a5d" /><Relationship Type="http://schemas.openxmlformats.org/officeDocument/2006/relationships/image" Target="/ppt/media/image3.png" Id="Ra4184f4dc97a46f1" /><Relationship Type="http://schemas.openxmlformats.org/officeDocument/2006/relationships/image" Target="/ppt/media/image2.svg" Id="R956393393fab4c64" /><Relationship Type="http://schemas.openxmlformats.org/officeDocument/2006/relationships/notesSlide" Target="/ppt/notesSlides/notesSlide30.xml" Id="R0818c3a7e2924b68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321355c8314912" /><Relationship Type="http://schemas.openxmlformats.org/officeDocument/2006/relationships/image" Target="/ppt/media/image2.png" Id="Rc5117d5a649b4a3a" /><Relationship Type="http://schemas.openxmlformats.org/officeDocument/2006/relationships/image" Target="/ppt/media/image11.jpeg" Id="Rf2f9d131b3434e45" /><Relationship Type="http://schemas.openxmlformats.org/officeDocument/2006/relationships/hyperlink" Target="https://www.pbslearningmedia.org/resource/in-the-neighborhood-voting-booth-video/daniel-tigers-neighborhood/" TargetMode="External" Id="R043d3692c18f4634" /><Relationship Type="http://schemas.openxmlformats.org/officeDocument/2006/relationships/notesSlide" Target="/ppt/notesSlides/notesSlide31.xml" Id="R04b1e46580034928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ce593aed0d4286" /><Relationship Type="http://schemas.openxmlformats.org/officeDocument/2006/relationships/image" Target="/ppt/media/image2.png" Id="Ref25a7b01296441a" /><Relationship Type="http://schemas.openxmlformats.org/officeDocument/2006/relationships/image" Target="/ppt/media/image12.jpeg" Id="R15bb2fa0669d4943" /><Relationship Type="http://schemas.openxmlformats.org/officeDocument/2006/relationships/hyperlink" Target="https://www.youtube.com/watch?v=xBznZlTBXtw" TargetMode="External" Id="Rd4cc0183f77e4d75" /><Relationship Type="http://schemas.openxmlformats.org/officeDocument/2006/relationships/notesSlide" Target="/ppt/notesSlides/notesSlide32.xml" Id="R5623319eef02403f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de9c3073c244be" /><Relationship Type="http://schemas.openxmlformats.org/officeDocument/2006/relationships/image" Target="/ppt/media/image2.png" Id="R0dc0ff69b158498d" /><Relationship Type="http://schemas.openxmlformats.org/officeDocument/2006/relationships/image" Target="/ppt/media/image2-web.jpg" Id="R723c80316040409f" /><Relationship Type="http://schemas.openxmlformats.org/officeDocument/2006/relationships/hyperlink" Target="https://www.sec.state.ma.us/divisions/state-house-tours/virtual-tour/third-floor.htm" TargetMode="External" Id="R9ef649b112c04b22" /><Relationship Type="http://schemas.openxmlformats.org/officeDocument/2006/relationships/notesSlide" Target="/ppt/notesSlides/notesSlide33.xml" Id="R27d97e4c1267426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3B5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da94f2def440d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1B1634-7ECD-4618-9B7A-1211A8598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905375"/>
            <a:ext cx="12192000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B57">
              <a:alpha val="9098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9E6EF6-D83C-493A-8F7B-B7269E5CB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095875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Our Mock Governor Election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D9BD7B-A94D-4B40-B05A-34B808FA7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695950"/>
            <a:ext cx="7810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08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Leadership, state government, campaigns, and the MVPCS pillar of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837E5E-67F5-4EBF-9795-3B5CD8EA8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476875"/>
            <a:ext cx="26670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D8673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6F0777-5EA6-4EE8-A4C7-B02345E76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5495925"/>
            <a:ext cx="24955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October 1 to November 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265226-A7DC-4C0A-BADA-038313C80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013700-86A2-42E9-BF3E-85CD87432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370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509d82988e41cf"/>
          <a:stretch xmlns:a="http://schemas.openxmlformats.org/drawingml/2006/main"/>
        </p:blipFill>
        <p:spPr>
          <a:xfrm xmlns:a="http://schemas.openxmlformats.org/drawingml/2006/main">
            <a:off x="11144250" y="373380"/>
            <a:ext cx="723900" cy="434340"/>
          </a:xfrm>
          <a:prstGeom xmlns:a="http://schemas.openxmlformats.org/drawingml/2006/main" prst="roundRect">
            <a:avLst>
              <a:gd name="adj" fmla="val 10526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AB1918-B580-448B-B927-B68C1A136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905375"/>
            <a:ext cx="12192000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>
              <a:alpha val="90980"/>
            </a:srgbClr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4806908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2C8D236-2B00-40A4-B939-2BD233C43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114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UNIT OVERVIEW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C71B83-989D-46A7-AAFD-30345FF24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Our learning journey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6CBD46-415A-42B8-A8BA-3A8867B8E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14425"/>
            <a:ext cx="11163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D383AC-6BCE-42FA-A4F8-E066EBB17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0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MVPCS Grades 1-2  |  Fictional candidates  | 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BFD641-75B5-4F47-B9B9-84BFAA994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5CD30D-9EBF-4810-94AA-A48966F20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809750"/>
            <a:ext cx="1714500" cy="23812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5B328D-9582-4B7B-AECF-F70CCC6E3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1962150"/>
            <a:ext cx="571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D8673B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D8673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BAF467-C213-47DC-AB6B-9BD4CAF08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09850"/>
            <a:ext cx="142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LEADERS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DE8C51-F04B-46F6-81ED-E8D03EFFF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3048000"/>
            <a:ext cx="13716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What qualities help a group?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A4F79D-AE31-4108-A396-BBFFBEB68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1809750"/>
            <a:ext cx="1714500" cy="23812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DCEF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436B0F-871B-4BB0-A12D-1725512F2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962150"/>
            <a:ext cx="571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39F354-E595-4EA8-A8DB-17B03D651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2609850"/>
            <a:ext cx="142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GOVERNOR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A24B0B-EFB4-405B-8C85-AEB90361B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3048000"/>
            <a:ext cx="13716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What can a state governor do?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055A94-1CA2-40A8-A92B-D94ECDD15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1809750"/>
            <a:ext cx="1714500" cy="23812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A41EAE-C8C3-4A1F-84AB-A439A2E65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1962150"/>
            <a:ext cx="571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D8673B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D8673B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BB9D48-4303-4CEF-BC1A-BF16755CD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609850"/>
            <a:ext cx="142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PLATFORMS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1896D0-3F46-4BA0-A4BF-DB9C607A3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3075" y="3048000"/>
            <a:ext cx="13716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What problems will each candidate address?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7C5327-CE18-4104-B8CB-06548A46F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1809750"/>
            <a:ext cx="1714500" cy="23812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DCEF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45D021-2BB0-4351-AF13-868CB72A8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962150"/>
            <a:ext cx="571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5406C6-A331-4E0D-BA4B-93747CA8E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609850"/>
            <a:ext cx="142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CAMPAIGNS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19B9AF-1A73-4DEC-9D47-5256C1053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3048000"/>
            <a:ext cx="13716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How do facts and reasons persuade?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080C3B-EB23-4F56-B037-B9C1D1933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8875" y="1809750"/>
            <a:ext cx="1714500" cy="23812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FC8BE5E-DB8E-4029-9609-E11833BD8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0375" y="1962150"/>
            <a:ext cx="571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D8673B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D8673B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E1D616-402D-4530-8E9F-15F5C72EE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2609850"/>
            <a:ext cx="142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VOTE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35AF040-597A-4E23-AA6C-43804646F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0325" y="3048000"/>
            <a:ext cx="13716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How does a fair election work?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9BD4727-1016-44FD-8C5E-03C488257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E6C612F-784F-4F91-B50D-7FC746924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BECD3FA-A701-4342-8576-5430E37D5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19100" cy="419100"/>
          </a:xfrm>
          <a:prstGeom xmlns:a="http://schemas.openxmlformats.org/drawingml/2006/main" prst="star5">
            <a:avLst/>
          </a:prstGeom>
          <a:solidFill xmlns:a="http://schemas.openxmlformats.org/drawingml/2006/main">
            <a:srgbClr val="F2CC6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AFDD191-256B-44D3-8AD5-8D23943EC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73B60C3-2B1C-4D71-8894-C4C0C5485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3C31C30-8BA3-4F38-9219-236F89E0A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1D57345-45FF-43F3-B030-72356CF41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FC89AA4-2D8E-4EBE-8AA1-A1B5CD28E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D150F76-314A-40B4-9312-B15741B60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27386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AE9FA1-E8E8-4641-B57E-C33A99024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114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MVPCS PILLAR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CE9812-4813-485B-87DD-501202B21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Democracy gives people a voice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58EFC0-D2BF-4CF5-8447-9A383210F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14425"/>
            <a:ext cx="11163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2289D0-7EA9-4904-AA7D-2B51C5BBC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0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MVPCS Grades 1-2  |  Fictional candidates  | 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6F0BAB-B016-417A-B574-A57590BD7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9FEF32-7FC0-48A2-82CC-22107ED21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19250"/>
            <a:ext cx="3429000" cy="19050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42946F-1619-4EF0-839C-906DF6ACF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19250"/>
            <a:ext cx="85725" cy="1905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B9DC6A-E30D-4E99-B7ED-BA0D7BBC7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752600"/>
            <a:ext cx="3028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A voice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351101-9CA3-4E18-8610-A854C8F3B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143125"/>
            <a:ext cx="30289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People share ideas and explain what matters to them.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B1404E-423C-4E73-BA22-B20726835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619250"/>
            <a:ext cx="3429000" cy="19050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0205CC-8B61-4DCF-B988-192F00226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619250"/>
            <a:ext cx="85725" cy="1905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C14E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61B0FA-A89E-42FB-AB03-6BF2B0C24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1752600"/>
            <a:ext cx="3028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A fair choice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CF3111-8595-4D0C-B775-062D57C3C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143125"/>
            <a:ext cx="30289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Voters hear the same information and receive one private ballot.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55A6B1-91D6-4ACF-815B-EB93871B8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619250"/>
            <a:ext cx="3429000" cy="19050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3EF524-A57B-4539-80A9-434D3A51C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619250"/>
            <a:ext cx="85725" cy="1905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73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C2E0E3-4A08-4C1D-9C9B-213D57106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1752600"/>
            <a:ext cx="3028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Respect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1971CF-CEB0-48FC-8273-B38784CA7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143125"/>
            <a:ext cx="30289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People may choose differently and still belong to one community.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B6B294-F6B1-4DD3-8A97-B0C6FCAA9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095750"/>
            <a:ext cx="9334500" cy="11430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DCEF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178AA3-804A-4205-8929-038B87B8B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4257675"/>
            <a:ext cx="204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Turn and talk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27543E-A4A2-4DCB-8CEB-F4EEAD585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191000"/>
            <a:ext cx="6572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When has our class made a decision together? What made the decision fair?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3408C7-34E6-4A28-A756-51F83B978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09C4F7-9745-4CB3-A569-CC006F187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62D39B3-F10F-43B2-A062-F8A58856C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19100" cy="419100"/>
          </a:xfrm>
          <a:prstGeom xmlns:a="http://schemas.openxmlformats.org/drawingml/2006/main" prst="star5">
            <a:avLst/>
          </a:prstGeom>
          <a:solidFill xmlns:a="http://schemas.openxmlformats.org/drawingml/2006/main">
            <a:srgbClr val="F2CC6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FBF68BA-5CDD-4AC0-AB3C-01F063D53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C3D9B83-EC98-4BC0-A501-BA700E1FF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8C4E828-876D-4AB0-8305-13C94FC58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41940EA-6FFE-462F-860F-E04CEF409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F376D7C-687A-4A53-9729-6734156FB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596DC5C-7B01-473F-BEC8-69C2380DD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7064241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FF29060-C658-4F79-BC09-630EB2758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114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LEADER QUALITIES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D8E4E5-C0D4-4604-B067-531E1885B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Leadership means responsibility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903672-979B-4778-9642-4ABE715C1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14425"/>
            <a:ext cx="11163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79878D-26A5-4A09-B636-26F4C6ED5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0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MVPCS Grades 1-2  |  Fictional candidates  | 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4B1FA3-978F-4181-9F3F-5938FC085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21C788-9540-45B9-82BD-B3C9D0E63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3333750" cy="13811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F80E69-93B0-4692-A227-81CF94B8D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71625"/>
            <a:ext cx="85725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0DBBF8-A3DC-40A4-A264-062672C6C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1704975"/>
            <a:ext cx="2933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LISTENS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6E1D7E-57FB-4F73-8642-0946A411A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2095500"/>
            <a:ext cx="29337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hears people before deciding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D24117-A119-459B-B637-6BBC96E1E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1571625"/>
            <a:ext cx="3333750" cy="13811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24F87E-F6FD-43B3-98BD-8CDFE1BD6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1571625"/>
            <a:ext cx="85725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C14E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C95DE1-6B9B-4F7E-96D9-11BDB5AC3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1704975"/>
            <a:ext cx="2933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HONEST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EDCE64-703D-45E2-904D-419AE1AF6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2095500"/>
            <a:ext cx="29337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uses facts and admits mistakes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A533C4-0506-4118-A781-F5A6A9149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571625"/>
            <a:ext cx="3333750" cy="13811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4E7549-FEA1-4E09-9355-F6A35E93E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571625"/>
            <a:ext cx="85725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73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4AED64-0435-4698-B668-E389CD9D7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1704975"/>
            <a:ext cx="2933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FAIR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63F449-CAEE-4AAF-95E1-8B661C09D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2095500"/>
            <a:ext cx="29337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uses the same rules for everyone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AC63C7-066D-4746-888F-8496448A9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33750"/>
            <a:ext cx="3333750" cy="13811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060E49-F312-4A4D-AA77-397E2AD3D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33750"/>
            <a:ext cx="85725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7A59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85E744-7264-4670-A54A-17342DC68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3467100"/>
            <a:ext cx="2933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CARING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E028D0-02C1-4D68-8DD6-0B9BAF826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3857625"/>
            <a:ext cx="29337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thinks about who may need help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FEDBBD-ADCF-47B7-A738-A6F7626F9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333750"/>
            <a:ext cx="3333750" cy="13811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A050C83-8385-4712-A0CF-CC7F4934F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333750"/>
            <a:ext cx="85725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4343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BBC6ACB-09A5-4B5C-B6BD-0F15D1CCB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3467100"/>
            <a:ext cx="2933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BRAVE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FCEA919-6563-47F0-AB3C-CA7BDCFA0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3857625"/>
            <a:ext cx="29337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makes a hard choice for the common good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BF3E2FC-4589-4075-8565-145F3EC1E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3333750"/>
            <a:ext cx="3333750" cy="1381125"/>
          </a:xfrm>
          <a:prstGeom xmlns:a="http://schemas.openxmlformats.org/drawingml/2006/main" prst="roundRect">
            <a:avLst>
              <a:gd name="adj" fmla="val 551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FB3BFA2-E781-42D5-B31C-A0F882D37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3333750"/>
            <a:ext cx="85725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B5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58C2A23-C833-4847-8543-BE74794F9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3467100"/>
            <a:ext cx="2933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COOPERATES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84D9A97-40C8-4DB7-8564-5F3331D6C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3857625"/>
            <a:ext cx="29337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works with other people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D9EB5D9-8E04-4F8B-83E6-EB5CFEC93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391150"/>
            <a:ext cx="9906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Which quality would be hardest for a leader? Explain your thinking.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4F20820-6C76-420E-9134-340053426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4D49DB0-060F-47A7-BC7A-61F4D4AD2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2D22F62-6747-45E0-A084-D4E5247F4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19100" cy="419100"/>
          </a:xfrm>
          <a:prstGeom xmlns:a="http://schemas.openxmlformats.org/drawingml/2006/main" prst="star5">
            <a:avLst/>
          </a:prstGeom>
          <a:solidFill xmlns:a="http://schemas.openxmlformats.org/drawingml/2006/main">
            <a:srgbClr val="F2CC6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9BFFEBE-78B7-4DBF-BF52-633FF8092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76578A6-3802-4803-9536-34BE28E0E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11FA2A3-BC83-4B94-8FB6-93889817B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9FE0D7D5-7F38-42E5-8833-76026AF7C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D652558-70AA-4D5F-8F66-80B2DC144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669345E-7671-4A0D-B188-E15674458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9594025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B0DE77-E0A7-4D9A-9107-1E9B2077C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114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VOCABULARY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F12A37-7C72-4924-8186-04AB7806D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Election words we will use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4FB430-0A90-4106-993A-6A7B1E6D7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14425"/>
            <a:ext cx="11163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14146C-61D1-424A-AF62-18CECC629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0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MVPCS Grades 1-2  |  Fictional candidates  | 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C50733-CF00-4395-8FB4-772888D4C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f7f2a2bfee4e65"/>
          <a:srcRect xmlns:a="http://schemas.openxmlformats.org/drawingml/2006/main" l="14300" t="0" r="1430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1428750"/>
            <a:ext cx="4286250" cy="4000500"/>
          </a:xfrm>
          <a:prstGeom xmlns:a="http://schemas.openxmlformats.org/drawingml/2006/main" prst="roundRect">
            <a:avLst>
              <a:gd name="adj" fmla="val 285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A78B0E-A3BA-4A92-AEDF-1633A20A5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76375"/>
            <a:ext cx="171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candidate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75EC0E-69DC-482D-A571-FB36098CD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1457325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a person asking voters to choose them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CA41B9-214B-48CF-BF4C-CD9A45054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0275"/>
            <a:ext cx="171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campaign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C648FD-A1E4-4CB5-B06C-B325CA9AD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2181225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organized work to help a candidate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38DAF4-D9B7-43AE-9023-1C2B51797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24175"/>
            <a:ext cx="171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platform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023D75-6EB7-4744-A5AF-B9FFC1D73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2905125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the plans and ideas a candidate supports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2D6EE1-A538-4F56-902D-8BEA52855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48075"/>
            <a:ext cx="171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ballot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10AF7B-7A9C-4104-BC40-4E5B06AF6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3629025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the paper or form used to record a vote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6EFD7F-D0E2-4846-BCF2-1FE8A6E27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71975"/>
            <a:ext cx="171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voter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AE3FEF-8319-4C5C-BB59-12EA30995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4352925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a person who casts a vote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9E18D4-C4FA-44C5-9448-A3F31471B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95875"/>
            <a:ext cx="171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election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D44B80-28FD-4677-81A2-A74327426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5076825"/>
            <a:ext cx="447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voting to choose a leader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A7D740-62CA-4C7F-94A8-046B7E460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725472-DFB6-4F3E-897E-8647FA97A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CF195F-A841-4033-AD92-6356717F1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19100" cy="419100"/>
          </a:xfrm>
          <a:prstGeom xmlns:a="http://schemas.openxmlformats.org/drawingml/2006/main" prst="star5">
            <a:avLst/>
          </a:prstGeom>
          <a:solidFill xmlns:a="http://schemas.openxmlformats.org/drawingml/2006/main">
            <a:srgbClr val="F2CC6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E1DF0A-9A1E-43AF-8418-2E1D05DA2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93C37FE-749A-4239-8917-22E82FC8A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5EFEB31-66D6-4D96-96F9-A5F24D5D4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9D9A07E-8E6A-4E43-857C-99F9FF536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BCBB57F-455B-49A4-8C86-C4CB88CE8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48EE3FC-06FB-40AA-A002-04F0BB864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52393139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30FC3A0-B17C-4751-AB08-179F94384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114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ELECTION PROCESS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E67918-25D2-419A-9601-3E6A7177D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fair election follows clear steps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07B24A-39B5-4ABC-9C4C-DBD1E2E45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14425"/>
            <a:ext cx="11163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FB7D29-A818-46D3-A9FC-57C057303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0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MVPCS Grades 1-2  |  Fictional candidates  | 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25812B-FC47-4770-8F5E-16393BAE3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10C896-690F-4EF1-A5F9-5DD3BDC49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952625" cy="2809875"/>
          </a:xfrm>
          <a:prstGeom xmlns:a="http://schemas.openxmlformats.org/drawingml/2006/main" prst="roundRect">
            <a:avLst>
              <a:gd name="adj" fmla="val 3902"/>
            </a:avLst>
          </a:prstGeom>
          <a:solidFill xmlns:a="http://schemas.openxmlformats.org/drawingml/2006/main">
            <a:srgbClr val="DCEF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F99E4D-EE9C-465A-A5DA-C258F81F4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775" y="1885950"/>
            <a:ext cx="66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775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B7EA23-397C-46CB-9094-75022DE2A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24150"/>
            <a:ext cx="1571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LEARN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CB6468-3800-4FA0-8119-2C069B116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238500"/>
            <a:ext cx="1524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Study each candidate’s platform.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2446E5-B4A4-48A6-B7C9-BBFABDD0D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1714500"/>
            <a:ext cx="1952625" cy="2809875"/>
          </a:xfrm>
          <a:prstGeom xmlns:a="http://schemas.openxmlformats.org/drawingml/2006/main" prst="roundRect">
            <a:avLst>
              <a:gd name="adj" fmla="val 39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0AC53C-19AF-49FE-882C-3109C586C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825" y="1885950"/>
            <a:ext cx="66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775" b="1">
                <a:solidFill>
                  <a:srgbClr val="D8673B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D8673B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6DCD09-41E9-4002-AC50-5AAF2F605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2724150"/>
            <a:ext cx="1571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LISTEN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287280-5616-421E-AC21-C08DC4932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3238500"/>
            <a:ext cx="1524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Hear speeches and ask questions.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24261B-5E55-49FA-916E-F7D54F0F2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1714500"/>
            <a:ext cx="1952625" cy="2809875"/>
          </a:xfrm>
          <a:prstGeom xmlns:a="http://schemas.openxmlformats.org/drawingml/2006/main" prst="roundRect">
            <a:avLst>
              <a:gd name="adj" fmla="val 3902"/>
            </a:avLst>
          </a:prstGeom>
          <a:solidFill xmlns:a="http://schemas.openxmlformats.org/drawingml/2006/main">
            <a:srgbClr val="DCEF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C739F1-EA1D-407C-818F-8E83006DB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1885950"/>
            <a:ext cx="66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775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4E695C-14C2-4F9B-8CB2-A454E8F29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2724150"/>
            <a:ext cx="1571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THINK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1E57B3-DA77-4DE9-A143-88150EB6C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238500"/>
            <a:ext cx="1524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Compare ideas with your priorities.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66DEE7-78E9-4FA2-A73B-DE315766D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714500"/>
            <a:ext cx="1952625" cy="2809875"/>
          </a:xfrm>
          <a:prstGeom xmlns:a="http://schemas.openxmlformats.org/drawingml/2006/main" prst="roundRect">
            <a:avLst>
              <a:gd name="adj" fmla="val 39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D7CCDF-85EC-4C88-8BD4-1E2F625D0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1885950"/>
            <a:ext cx="66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775" b="1">
                <a:solidFill>
                  <a:srgbClr val="D8673B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D8673B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C38958-79C1-4C11-9B9B-663FB3E38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724150"/>
            <a:ext cx="1571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VOTE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EF3EA3-AD12-44E2-8928-F8F851BE0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3238500"/>
            <a:ext cx="1524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Mark one choice in private.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5C08C3-01EA-4C0A-B08D-6970713E8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1714500"/>
            <a:ext cx="1952625" cy="2809875"/>
          </a:xfrm>
          <a:prstGeom xmlns:a="http://schemas.openxmlformats.org/drawingml/2006/main" prst="roundRect">
            <a:avLst>
              <a:gd name="adj" fmla="val 3902"/>
            </a:avLst>
          </a:prstGeom>
          <a:solidFill xmlns:a="http://schemas.openxmlformats.org/drawingml/2006/main">
            <a:srgbClr val="DCEF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496AA3-BA3E-41EC-B86D-4B9FCDDED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67975" y="1885950"/>
            <a:ext cx="666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775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FA1626E-F56B-4360-87BA-6BB99FD0C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2724150"/>
            <a:ext cx="1571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COUNT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2379D6A-801F-47A0-A1AF-D24E772C6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9350" y="3238500"/>
            <a:ext cx="1524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Check every ballot carefully.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DE0A7EC-AFA3-4B05-B39A-A551FB438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000625"/>
            <a:ext cx="9144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Fairness check: one voter, one ballot, one private choice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8941C56-C013-4166-8098-694F88F5C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7F49EEC-14F1-46A7-8076-9BCE3E0F3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B4442D6-9BED-439B-B2FF-755B94946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19100" cy="419100"/>
          </a:xfrm>
          <a:prstGeom xmlns:a="http://schemas.openxmlformats.org/drawingml/2006/main" prst="star5">
            <a:avLst/>
          </a:prstGeom>
          <a:solidFill xmlns:a="http://schemas.openxmlformats.org/drawingml/2006/main">
            <a:srgbClr val="F2CC6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6048E76-8CBC-4447-9737-14D05CB60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26CD0AE-C9FE-43E1-80DC-FE888D886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3B7EDC2-46E0-4A49-BFFB-41A8F4E06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26BDC28-2911-4DF8-8F2B-EF0251F27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6C6A954-F72C-4BAF-BA9D-B855B4570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0B37F9F-755A-4A0C-A4AE-D6BCBA977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5192446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E50860-341B-426B-983D-95E94FA8B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114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PLACE AND GOVERNMENT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5866C9-2E46-4BAF-A9CD-A189794C9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Massachusetts is our state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FAA2D8-34B5-4519-87E6-D48EB845C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14425"/>
            <a:ext cx="11163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7BE038-51E3-43E0-8A69-A697B6121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0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MVPCS Grades 1-2  |  Fictional candidates  | 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27FF7A-ED9F-40B1-83E1-F096E6AE1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7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266347f63741dc"/>
          <a:srcRect xmlns:a="http://schemas.openxmlformats.org/drawingml/2006/main" l="0" t="145" r="0" b="14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33400" y="1476375"/>
            <a:ext cx="5476875" cy="4095750"/>
          </a:xfrm>
          <a:prstGeom xmlns:a="http://schemas.openxmlformats.org/drawingml/2006/main" prst="roundRect">
            <a:avLst>
              <a:gd name="adj" fmla="val 2791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A2D5E0-EC2A-43F8-A989-2E40586A4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581150"/>
            <a:ext cx="2238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State capital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70F012-79FC-437A-91A6-FFA260F5D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895475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970"/>
          </a:bodyPr>
          <a:lstStyle xmlns:a="http://schemas.openxmlformats.org/drawingml/2006/main"/>
          <a:p xmlns:a="http://schemas.openxmlformats.org/drawingml/2006/main">
            <a:pPr>
              <a:buNone/>
              <a:defRPr sz="2475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2475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Boston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8969CF-1FC7-4CEB-A8F9-50B6534E8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571750"/>
            <a:ext cx="2238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Our island county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783B72-C8FD-4FED-824C-1FCDCDCA6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886075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970"/>
          </a:bodyPr>
          <a:lstStyle xmlns:a="http://schemas.openxmlformats.org/drawingml/2006/main"/>
          <a:p xmlns:a="http://schemas.openxmlformats.org/drawingml/2006/main">
            <a:pPr>
              <a:buNone/>
              <a:defRPr sz="2475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2475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Dukes County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31C069-E2B3-4D91-9B58-A5571BD60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562350"/>
            <a:ext cx="2238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Our community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1E59DD-EF5F-4EFC-AC94-36D37F2CA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876675"/>
            <a:ext cx="447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970"/>
          </a:bodyPr>
          <a:lstStyle xmlns:a="http://schemas.openxmlformats.org/drawingml/2006/main"/>
          <a:p xmlns:a="http://schemas.openxmlformats.org/drawingml/2006/main">
            <a:pPr>
              <a:buNone/>
              <a:defRPr sz="2475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2475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Martha’s Vineyard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DF00EE-2C22-4E1F-8EAB-367450926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619625"/>
            <a:ext cx="4572000" cy="885825"/>
          </a:xfrm>
          <a:prstGeom xmlns:a="http://schemas.openxmlformats.org/drawingml/2006/main" prst="roundRect">
            <a:avLst>
              <a:gd name="adj" fmla="val 8602"/>
            </a:avLst>
          </a:prstGeom>
          <a:solidFill xmlns:a="http://schemas.openxmlformats.org/drawingml/2006/main">
            <a:srgbClr val="DCEF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CCE771-E219-4792-8CF5-8B7D765E1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762500"/>
            <a:ext cx="4000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B2730"/>
                </a:solidFill>
                <a:latin typeface="Aptos"/>
                <a:ea typeface="Aptos"/>
                <a:cs typeface="Aptos"/>
              </a:rPr>
              <a:t>State leaders make choices that affect communities across Massachusetts.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CF3651-EB62-4C84-B97B-79CBE0769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93C774-157C-4FE3-B6AA-6A2559462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109830-B250-49FB-A5B7-F3D19E16B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19100" cy="419100"/>
          </a:xfrm>
          <a:prstGeom xmlns:a="http://schemas.openxmlformats.org/drawingml/2006/main" prst="star5">
            <a:avLst/>
          </a:prstGeom>
          <a:solidFill xmlns:a="http://schemas.openxmlformats.org/drawingml/2006/main">
            <a:srgbClr val="F2CC6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986CAA-418C-43D0-806A-2F68BC1FA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8DC975-772E-4824-9601-EB8E41F5B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2C06FD-B379-4484-9FD3-B03EB5B72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BFB6C8-E619-4DE5-8686-34084470D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EE0F876-1F42-4931-9F9C-E6BEB2939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2468B8E-8004-4905-B4C6-288E94E16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7</a:t>
            </a:r>
          </a:p>
        </p:txBody>
      </p:sp>
      <p:pic>
        <p:nvPicPr>
          <p:cNvPr id="5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f1bc42ae05410a"/>
          <a:srcRect xmlns:a="http://schemas.openxmlformats.org/drawingml/2006/main" l="0" t="6364" r="0" b="636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572750" y="1285875"/>
            <a:ext cx="1047750" cy="6858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</p:spTree>
    <p:extLst>
      <p:ext uri="{BB962C8B-B14F-4D97-AF65-F5344CB8AC3E}">
        <p14:creationId xmlns:p14="http://schemas.microsoft.com/office/powerpoint/2010/main" val="7440776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769DB1-7EDF-4B44-8400-FF29687BA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114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CURRENT OFFICEHOLDER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E58FA3-9428-4A7D-95DA-A45553177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Governor Maura Healey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204DDA-174C-4BAC-89EF-4A7F15ABD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14425"/>
            <a:ext cx="11163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DCCB42-0044-426B-938F-FE35EF81B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0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MVPCS Grades 1-2  |  Fictional candidates  | 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4A29AF-1F82-4942-B0A2-31ECCB884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8</a:t>
            </a:r>
          </a:p>
        </p:txBody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c68a00b6ee4148"/>
          <a:stretch xmlns:a="http://schemas.openxmlformats.org/drawingml/2006/main"/>
        </p:blipFill>
        <p:spPr>
          <a:xfrm xmlns:a="http://schemas.openxmlformats.org/drawingml/2006/main">
            <a:off x="906749" y="1524000"/>
            <a:ext cx="3368102" cy="4286250"/>
          </a:xfrm>
          <a:prstGeom xmlns:a="http://schemas.openxmlformats.org/drawingml/2006/main" prst="roundRect">
            <a:avLst>
              <a:gd name="adj" fmla="val 30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E42EDF-4116-4E79-9A0D-5A37F2680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1638300"/>
            <a:ext cx="38100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73B5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5ABE2A-D99E-4BDF-A7BA-8F1332EF3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1657350"/>
            <a:ext cx="36385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73rd Governor of Massachusetts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7885C3-B3BF-42E5-A185-E7779518D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2181225"/>
            <a:ext cx="60960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B2730"/>
                </a:solidFill>
                <a:latin typeface="Aptos"/>
                <a:ea typeface="Aptos"/>
                <a:cs typeface="Aptos"/>
              </a:rPr>
              <a:t>Governor Healey took office in January 2023.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3F45F2-8104-4396-A489-4BFA36A10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2952750"/>
            <a:ext cx="6096000" cy="1095375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5FBA57-0D7A-4628-B57B-0BB77B14B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2952750"/>
            <a:ext cx="85725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8D4116-D4A0-4417-A800-4C8962FF5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3086100"/>
            <a:ext cx="5695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Executive branch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4DA8FD-CD8C-4B21-8AA6-9A2935346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3476625"/>
            <a:ext cx="5695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She leads the part of state government that carries out laws.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01D9F7-F758-46C5-9C6E-8EC8D57F4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4305300"/>
            <a:ext cx="6096000" cy="1095375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DF9155-9081-4C1C-97E6-C21F75A97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4305300"/>
            <a:ext cx="85725" cy="1095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73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D62FC9-9A32-42F5-8F42-8026B7FC9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4438650"/>
            <a:ext cx="5695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Lieutenant governor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CAA511-BEBC-4FD6-979E-8543CB5DA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4829175"/>
            <a:ext cx="5695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131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Kim Driscoll serves as Lieutenant Governor and works with the governor.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B548BA-A20D-4805-AE53-D819FB78F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9229A7-F3DE-427F-983A-116C8B85E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B5F805-5F75-4360-837E-000FF0786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19100" cy="419100"/>
          </a:xfrm>
          <a:prstGeom xmlns:a="http://schemas.openxmlformats.org/drawingml/2006/main" prst="star5">
            <a:avLst/>
          </a:prstGeom>
          <a:solidFill xmlns:a="http://schemas.openxmlformats.org/drawingml/2006/main">
            <a:srgbClr val="F2CC6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61B52B-79A4-4591-97A5-2A1A1DF2E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359EFD8-3B6E-4533-8E48-B994B8500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7AE638B-D1E8-479D-AEEB-17B78417D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2E6AA3E-80C4-4B06-8AAB-9F08EAEEE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152DB8E-A945-47E6-8DCC-CD7C02498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AE05336-22C1-4DC6-B6E7-2EA1D780C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8</a:t>
            </a:r>
          </a:p>
        </p:txBody>
      </p:sp>
      <p:pic>
        <p:nvPicPr>
          <p:cNvPr id="5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6c004edb67422d">
            <a:extLst>
              <a:ext uri="{96DAC541-7B7A-43D3-8B79-37D633B846F1}">
                <asvg:svgBlip xmlns:asvg="http://schemas.microsoft.com/office/drawing/2016/SVG/main" r:embed="R9d53faa352b94e0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10477500" y="1428750"/>
            <a:ext cx="1000125" cy="1000125"/>
          </a:xfrm>
          <a:prstGeom xmlns:a="http://schemas.openxmlformats.org/drawingml/2006/main" prst="roundRect">
            <a:avLst>
              <a:gd name="adj" fmla="val 7619"/>
            </a:avLst>
          </a:prstGeom>
        </p:spPr>
      </p:pic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4F2CAA0-1E1B-43F2-8254-A9A6F0B87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2428875"/>
            <a:ext cx="1285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103A5C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103A5C"/>
                </a:solidFill>
                <a:latin typeface="Aptos"/>
                <a:ea typeface="Aptos"/>
                <a:cs typeface="Aptos"/>
              </a:rPr>
              <a:t>GOVERNOR’S SEAL</a:t>
            </a:r>
          </a:p>
        </p:txBody>
      </p:sp>
    </p:spTree>
    <p:extLst>
      <p:ext uri="{BB962C8B-B14F-4D97-AF65-F5344CB8AC3E}">
        <p14:creationId xmlns:p14="http://schemas.microsoft.com/office/powerpoint/2010/main" val="115823255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77DC4B-B5DB-44C8-8214-8249825F8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114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MASSACHUSETTS GOVERNMENT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236311-D9C0-48D0-BBA6-8E8D551F1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Three branches share power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5B358B-9996-4D94-A6D4-95D8511F6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14425"/>
            <a:ext cx="11163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15DB36-3ECE-4C6C-8FD8-B4932EA8E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0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MVPCS Grades 1-2  |  Fictional candidates  | 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61DBF9-01A4-4D35-A325-D82CEB8C3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B504EF-DEB0-4115-9CA9-277F59E99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3333750" cy="2714625"/>
          </a:xfrm>
          <a:prstGeom xmlns:a="http://schemas.openxmlformats.org/drawingml/2006/main" prst="roundRect">
            <a:avLst>
              <a:gd name="adj" fmla="val 28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347F3A-1A7D-4A44-831D-57792F72D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85725" cy="271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C14E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52AAB5-FE83-4B64-BB6C-9D8F5C14E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47850"/>
            <a:ext cx="2933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LEGISLATIVE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8E39C1-AE54-4340-A117-C25AC46ED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38375"/>
            <a:ext cx="293370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The House and Senate discuss bills and vote on laws.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08B43B-4966-4EF5-8A25-D87431A03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1714500"/>
            <a:ext cx="3333750" cy="2714625"/>
          </a:xfrm>
          <a:prstGeom xmlns:a="http://schemas.openxmlformats.org/drawingml/2006/main" prst="roundRect">
            <a:avLst>
              <a:gd name="adj" fmla="val 28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844C5C-71C7-444E-8E68-A498AFBF0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1714500"/>
            <a:ext cx="85725" cy="271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2B72A2-6FD8-48E9-A71D-7FDFD9D7C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1847850"/>
            <a:ext cx="2933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EXECUTIVE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0F62BB-17BF-44C1-B2B7-C9609EEAA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2238375"/>
            <a:ext cx="293370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The governor and state agencies carry out laws.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B4C41D-2DC4-4489-B47A-B49B3902D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1714500"/>
            <a:ext cx="3333750" cy="2714625"/>
          </a:xfrm>
          <a:prstGeom xmlns:a="http://schemas.openxmlformats.org/drawingml/2006/main" prst="roundRect">
            <a:avLst>
              <a:gd name="adj" fmla="val 28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875BFB-08C2-4BF2-B6A3-904CFBFD3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1714500"/>
            <a:ext cx="85725" cy="271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73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1C028E-881C-402A-B7C9-299C9DA91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847850"/>
            <a:ext cx="2933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JUDICIAL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298B37-9270-4DF9-A77A-321DD7618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238375"/>
            <a:ext cx="293370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Courts explain laws and decide cases.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D58638-FC6D-4D72-8D01-E462DFDF4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4810125"/>
            <a:ext cx="79248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DCEF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985A15-03CE-4E7E-8EED-A30F30208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4895850"/>
            <a:ext cx="7334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No branch controls every decision. They have different jobs.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C02AAC-1D96-4035-AA21-04DE27893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5FB420-E608-4099-A9E4-835F70908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8FF4DB9-7448-43BE-AC4E-5FD60A6B9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19100" cy="419100"/>
          </a:xfrm>
          <a:prstGeom xmlns:a="http://schemas.openxmlformats.org/drawingml/2006/main" prst="star5">
            <a:avLst/>
          </a:prstGeom>
          <a:solidFill xmlns:a="http://schemas.openxmlformats.org/drawingml/2006/main">
            <a:srgbClr val="F2CC6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52D384A-BED9-4F33-B3A2-6DF384704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094B01E-03C0-40B7-8454-2E507E691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667E02F-4DAC-4AE4-9E8D-B7A8736F5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BD39834-26CF-4722-8C03-7FF92B381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A8157EB-6F05-4B43-9FB4-0E1CB817F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BBDC29E-8098-4B4C-8162-69085FC12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94315858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EA3FB18-2D73-4F77-B027-3EA647E80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114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ROLE OF THE GOVERNOR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9277B4-1CBE-45C5-A5E5-17A1CBD4F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The governor’s main responsibilities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567CCF-B005-41FA-ADFD-080E52F5D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14425"/>
            <a:ext cx="11163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D0E205-4D4B-4BDD-B987-A81A15E1E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0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MVPCS Grades 1-2  |  Fictional candidates  | 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125212-71DB-4A69-B311-9A5BA99B3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D14D6E-69AD-43FC-AD63-08D72A21F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476375"/>
            <a:ext cx="5238750" cy="12573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953641-B548-4444-9311-CC4D4F07F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476375"/>
            <a:ext cx="85725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351F01-02A5-4EC9-8069-E543C7428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1609725"/>
            <a:ext cx="4838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LEADS AGENCIES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BDB864-D43C-415A-AAB4-2310CBA1B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2000250"/>
            <a:ext cx="48387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Helps state departments carry out laws and serve people.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440C81-AEC6-4052-83E4-FCE999CC1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476375"/>
            <a:ext cx="5238750" cy="12573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122A58-B525-4767-ACAC-EE0A59E30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476375"/>
            <a:ext cx="85725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73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0A0081-582E-42DB-899D-C1BB064DA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7475" y="1609725"/>
            <a:ext cx="4838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PROPOSES A BUDGET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9AC038-EBD3-4700-956E-47A3F031B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7475" y="2000250"/>
            <a:ext cx="48387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Recommends how Massachusetts should collect and spend money.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53C6D8-3038-4F4D-811B-C4444AB17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19425"/>
            <a:ext cx="5238750" cy="12573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9B9FBE-0CC1-4618-87CE-2FFF087C7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19425"/>
            <a:ext cx="85725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C14E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ED2386-92FB-4566-82F9-3E39F981A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3152775"/>
            <a:ext cx="4838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ACTS ON BILLS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974115-DEB1-439B-957B-B3C294CF5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3543300"/>
            <a:ext cx="48387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Signs a bill into law or returns it with a veto.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D7986F-6F7B-4587-A34D-82AF2B57A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019425"/>
            <a:ext cx="5238750" cy="12573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91210F-A4A4-4CEC-8298-443F0CAEA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019425"/>
            <a:ext cx="85725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7A59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359D52-EFF5-4D8B-8965-A88AFB905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7475" y="3152775"/>
            <a:ext cx="4838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APPOINTS OFFICIALS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2B0488-174B-4CB0-85A6-8A53AA1F8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7475" y="3543300"/>
            <a:ext cx="48387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Chooses certain judges and agency leaders, often with approval.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281FCE-E07C-43E2-B941-15A01A45D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62475"/>
            <a:ext cx="5238750" cy="12573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9FB4BD7-24B7-4A0E-B22B-8555DE9DB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62475"/>
            <a:ext cx="85725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B5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CA14A24-B52B-4C02-BEF5-0887B58E5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4695825"/>
            <a:ext cx="4838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RESPONDS TO EMERGENCIES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2ED332C-6B2A-49FC-9EED-6FFEA0302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5086350"/>
            <a:ext cx="48387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Coordinates state help during storms and other emergencies.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C7B036A-FFFE-44B1-9B60-7C38B3F79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562475"/>
            <a:ext cx="5238750" cy="1257300"/>
          </a:xfrm>
          <a:prstGeom xmlns:a="http://schemas.openxmlformats.org/drawingml/2006/main" prst="roundRect">
            <a:avLst>
              <a:gd name="adj" fmla="val 60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C4CE865-528D-40EC-8F0B-4173AD5B3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562475"/>
            <a:ext cx="85725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4343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375F89E-FCAF-4C1A-9C6A-0E6B41E84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7475" y="4695825"/>
            <a:ext cx="4838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REPRESENTS THE STATE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DA06DAE-10EA-4A91-94FB-3ADF7C189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7475" y="5086350"/>
            <a:ext cx="48387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Works with local, tribal, regional, and federal leaders.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0BB45F7-EC3D-49ED-93BE-F97B6DEDA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7D73DAF-A0E9-4C80-9C79-15C3FFAAC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FBA3C0A-0C80-4FAE-9DB1-E9BEB21DC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19100" cy="419100"/>
          </a:xfrm>
          <a:prstGeom xmlns:a="http://schemas.openxmlformats.org/drawingml/2006/main" prst="star5">
            <a:avLst/>
          </a:prstGeom>
          <a:solidFill xmlns:a="http://schemas.openxmlformats.org/drawingml/2006/main">
            <a:srgbClr val="F2CC6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8DFEED4-D8F8-4492-9071-B765F0DE5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499515C-F160-442A-AAC6-47F209367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CB1DA8C-E42E-4B2C-B4C4-AE5ABC567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A330401-13F4-4E93-A5A8-3EA854451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63E302D-9E91-44D0-AC2B-15CDF5B33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9D9D67A-8DF5-4267-BD7A-247C5AFDE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pic>
        <p:nvPicPr>
          <p:cNvPr id="7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3bbd3034e54c91"/>
          <a:srcRect xmlns:a="http://schemas.openxmlformats.org/drawingml/2006/main" l="0" t="6364" r="0" b="636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572750" y="1285875"/>
            <a:ext cx="1047750" cy="6858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</p:spTree>
    <p:extLst>
      <p:ext uri="{BB962C8B-B14F-4D97-AF65-F5344CB8AC3E}">
        <p14:creationId xmlns:p14="http://schemas.microsoft.com/office/powerpoint/2010/main" val="65141379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447081-2FF9-4FB7-8884-3646D34D0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114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GOVERNOR ROLE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E12EAA-671F-4F29-B92C-B059A9148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state budget is a plan for money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DD3AD7-5DB6-4108-8540-2FF2BFBAF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14425"/>
            <a:ext cx="11163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AA5997-9A06-47F0-8289-C353062E8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0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MVPCS Grades 1-2  |  Fictional candidates  | 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3204A5-8A49-489A-8F06-A66A27947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AEC6DA-74CE-4391-99F0-5176A60C2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76400"/>
            <a:ext cx="3238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The governor proposes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41601F-79DF-4BC7-9C52-C7D31BA6D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95500"/>
            <a:ext cx="3238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a spending plan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DECCDF-D523-4540-9945-95CFF00DE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676400"/>
            <a:ext cx="3238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D8673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D8673B"/>
                </a:solidFill>
                <a:latin typeface="Aptos"/>
                <a:ea typeface="Aptos"/>
                <a:cs typeface="Aptos"/>
              </a:rPr>
              <a:t>The Legislature studies it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E718C1-7511-406F-A1AA-93362632C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095500"/>
            <a:ext cx="3238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671"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and makes decisions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CCF7E7-D294-4683-8D76-0513A73F0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676400"/>
            <a:ext cx="3238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36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547A59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547A59"/>
                </a:solidFill>
                <a:latin typeface="Aptos"/>
                <a:ea typeface="Aptos"/>
                <a:cs typeface="Aptos"/>
              </a:rPr>
              <a:t>State agencies use approved funds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2564BD-6B7E-41D5-8EC9-7CF6BB670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095500"/>
            <a:ext cx="3238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874"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to provide services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1963B7-5373-4D18-B077-E92ECE4D0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238500"/>
            <a:ext cx="10287000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DCEF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51B9E8-AF42-4E1A-8192-96C22B4B0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3429000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Island example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ECFAE0-37C4-48BC-B5DE-1D78DEEB8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3829050"/>
            <a:ext cx="9239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B2730"/>
                </a:solidFill>
                <a:latin typeface="Aptos"/>
                <a:ea typeface="Aptos"/>
                <a:cs typeface="Aptos"/>
              </a:rPr>
              <a:t>A governor could propose money for clean-water testing, school programs, housing, or safer transportation. The Legislature must approve state spending.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DED4D9-686D-4A86-9DFD-5B2544A24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6AD4D5-EF32-48DB-9E23-479337909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02C532-6ED5-4658-A288-8C822229F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19100" cy="419100"/>
          </a:xfrm>
          <a:prstGeom xmlns:a="http://schemas.openxmlformats.org/drawingml/2006/main" prst="star5">
            <a:avLst/>
          </a:prstGeom>
          <a:solidFill xmlns:a="http://schemas.openxmlformats.org/drawingml/2006/main">
            <a:srgbClr val="F2CC6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B6406F-BD20-4905-9D5B-17BBA0927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728DE4-9882-4BB5-8B48-2F747ECA1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C29D76-C813-4E50-8E3E-C5BBDAC68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E7A119F-8212-47E6-893B-3F729079E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7191C3-E806-4EFB-BCC8-52343F592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F1C7A49-6498-4D73-ACE5-19CA55453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34e375a44c495e"/>
          <a:srcRect xmlns:a="http://schemas.openxmlformats.org/drawingml/2006/main" l="0" t="6364" r="0" b="636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572750" y="1285875"/>
            <a:ext cx="1047750" cy="6858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</p:spTree>
    <p:extLst>
      <p:ext uri="{BB962C8B-B14F-4D97-AF65-F5344CB8AC3E}">
        <p14:creationId xmlns:p14="http://schemas.microsoft.com/office/powerpoint/2010/main" val="149830786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EF1E591-942F-4150-AAB1-8609A5F7C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114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GOVERNOR ROLE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C08BD4-6F66-480B-9818-ABCC10B5B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The governor signs or vetoes bills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A8DA53-C95E-412B-A4AB-30257FAC6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14425"/>
            <a:ext cx="11163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D07CCE-BDB2-4260-993A-D96E76269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0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MVPCS Grades 1-2  |  Fictional candidates  | 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10BA28-019E-4127-A90B-AA411662E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4011D0-4297-4532-8AF6-66D1968AF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52625"/>
            <a:ext cx="238125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CEF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DE273B-8A73-48DF-A707-53D530CB1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085975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81DDC7-7BA7-4162-BFB9-0B1DAA064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81300"/>
            <a:ext cx="2000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BILL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86EE7E-1F73-45AA-B643-C34645C4C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76600"/>
            <a:ext cx="19240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A legislator proposes an idea.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718662-D18E-4543-B88F-330222DDA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2714625"/>
            <a:ext cx="266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047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D8673B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D8673B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6373E2-159C-4DE0-85EB-7C4BE2751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1952625"/>
            <a:ext cx="238125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1468C3-D7BE-448D-A8D0-E36E4704B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085975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D8673B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D8673B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6199B2-CC5A-4816-AF7E-408153ED0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781300"/>
            <a:ext cx="2000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VOTE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6F6065-ED28-4239-89A5-4714744FE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3276600"/>
            <a:ext cx="19240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The House and Senate discuss and vote.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CB06A1-3017-4804-82D5-EA5100EE0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2714625"/>
            <a:ext cx="266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047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D8673B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D8673B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8363A3-3CED-4171-BFA7-D24F7F8BD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952625"/>
            <a:ext cx="238125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CEF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EDDF06-15C2-4EC3-B870-3DCF5DAEB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085975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052B72-65A7-4DF8-BEBE-1C3F07F81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781300"/>
            <a:ext cx="2000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GOVERNOR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2944EF-852C-4866-AE45-DB9D3C8DD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276600"/>
            <a:ext cx="19240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The governor may sign or veto the bill.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E59448-B6A7-4163-BB97-2E1990359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714625"/>
            <a:ext cx="2667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047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D8673B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D8673B"/>
                </a:solidFill>
                <a:latin typeface="Aptos"/>
                <a:ea typeface="Aptos"/>
                <a:cs typeface="Aptos"/>
              </a:rPr>
              <a:t>›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1D269A-F4CF-4E4E-A8EA-D8260B026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952625"/>
            <a:ext cx="238125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EBB575-3560-423D-8848-2B50B743B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2085975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D8673B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D8673B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0BAE80-49B6-4522-B01B-9D1663352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781300"/>
            <a:ext cx="2000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LAW OR RETURN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A509ECE-5AFF-4F18-BC1B-8829487E3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4975" y="3276600"/>
            <a:ext cx="19240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A signed bill becomes law. A veto returns it.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5A4257A-F144-43A2-8C93-EA551CB6C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7ACC7E6-980C-438F-BE75-54F9E339F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F338C3C-18B4-47AC-930C-FC59E90B7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19100" cy="419100"/>
          </a:xfrm>
          <a:prstGeom xmlns:a="http://schemas.openxmlformats.org/drawingml/2006/main" prst="star5">
            <a:avLst/>
          </a:prstGeom>
          <a:solidFill xmlns:a="http://schemas.openxmlformats.org/drawingml/2006/main">
            <a:srgbClr val="F2CC6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28273FC-32A7-4E1B-BF4C-F6E160D5B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E311851-EC70-4861-9723-82D3BD6DA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877AE9F-7246-4D84-95F3-1772ED5B6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CA31524-149E-473F-A4BC-5CC7C227D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76A21D8-ACB2-4F0A-8532-AA922F74F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3B6860F-8F91-47FC-BE28-9FE98CACE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pic>
        <p:nvPicPr>
          <p:cNvPr id="6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cba4b0432f4a6d"/>
          <a:srcRect xmlns:a="http://schemas.openxmlformats.org/drawingml/2006/main" l="0" t="6364" r="0" b="636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572750" y="1285875"/>
            <a:ext cx="1047750" cy="6858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</p:spTree>
    <p:extLst>
      <p:ext uri="{BB962C8B-B14F-4D97-AF65-F5344CB8AC3E}">
        <p14:creationId xmlns:p14="http://schemas.microsoft.com/office/powerpoint/2010/main" val="149251207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7FCE75-564C-408A-9D8D-864E1A1F2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114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GOVERNOR ROLE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DF9DE4-91BF-4886-A0EB-5C1C93366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State agencies turn laws into services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C1A0B7-055C-43E9-B6BF-0972A5F41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14425"/>
            <a:ext cx="11163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DBC5E4-DD2B-4A53-9058-793A57A72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0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MVPCS Grades 1-2  |  Fictional candidates  | 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EA8D7A-9DC6-4498-9366-72362DDDB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AD395A-286A-47B5-8E5B-9612C6716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71625"/>
            <a:ext cx="5143500" cy="1571625"/>
          </a:xfrm>
          <a:prstGeom xmlns:a="http://schemas.openxmlformats.org/drawingml/2006/main" prst="roundRect">
            <a:avLst>
              <a:gd name="adj" fmla="val 48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04D4CB-5EF1-4EC9-9B0C-5F4FC7895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71625"/>
            <a:ext cx="85725" cy="157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CE72F9-0055-485F-A296-F07E56C0A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1704975"/>
            <a:ext cx="4743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Transportation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AE2C25-AF35-4BBA-8830-6B9333CCF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095500"/>
            <a:ext cx="47434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roads, buses, safety grants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8613FC-104D-448D-B731-5A5F9DCA8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571625"/>
            <a:ext cx="5143500" cy="1571625"/>
          </a:xfrm>
          <a:prstGeom xmlns:a="http://schemas.openxmlformats.org/drawingml/2006/main" prst="roundRect">
            <a:avLst>
              <a:gd name="adj" fmla="val 48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721CF6-9D9E-4C6D-963D-7507EAB0A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571625"/>
            <a:ext cx="85725" cy="157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73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390CAE-49CB-4F5D-9800-EB46A3F93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1704975"/>
            <a:ext cx="4743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Education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5B01D0-EEDD-4E2B-BA49-EE3E07E53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2095500"/>
            <a:ext cx="47434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state guidance and school funding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B1C443-5F5A-4CAA-ABA5-91419E089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24250"/>
            <a:ext cx="5143500" cy="1571625"/>
          </a:xfrm>
          <a:prstGeom xmlns:a="http://schemas.openxmlformats.org/drawingml/2006/main" prst="roundRect">
            <a:avLst>
              <a:gd name="adj" fmla="val 48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D4A8FF-CF95-4760-AF23-D45F4C078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24250"/>
            <a:ext cx="85725" cy="157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09BB9F-AA65-4946-9BB2-4C0E0CB07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3657600"/>
            <a:ext cx="4743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Environment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59BB96-5AEA-4A09-BF1A-5CECC038C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4048125"/>
            <a:ext cx="47434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water, air, habitats, waste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89245C-AE17-48E0-9240-A3CC7964A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524250"/>
            <a:ext cx="5143500" cy="1571625"/>
          </a:xfrm>
          <a:prstGeom xmlns:a="http://schemas.openxmlformats.org/drawingml/2006/main" prst="roundRect">
            <a:avLst>
              <a:gd name="adj" fmla="val 48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449535-7C6C-4CE3-BA76-20CCB6C0C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524250"/>
            <a:ext cx="85725" cy="157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73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FD69E3-6549-4C40-8C2B-91A71C68C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3657600"/>
            <a:ext cx="4743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Public health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8FA957-4416-4041-AF55-81B5C081D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4048125"/>
            <a:ext cx="47434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health programs and emergency planning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570A76-A05F-49B5-9FA3-08BA66781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572125"/>
            <a:ext cx="971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The governor leads the executive branch. Agency workers do much of the daily work.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316C58-602B-4F0B-869D-06EC7BC72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D176D2F-CA85-4431-BCBB-5E4621C39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AC8C433-9F40-467B-8145-F277317BC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19100" cy="419100"/>
          </a:xfrm>
          <a:prstGeom xmlns:a="http://schemas.openxmlformats.org/drawingml/2006/main" prst="star5">
            <a:avLst/>
          </a:prstGeom>
          <a:solidFill xmlns:a="http://schemas.openxmlformats.org/drawingml/2006/main">
            <a:srgbClr val="F2CC6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04BA01F-103C-4975-8AED-46F656106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AC6389E-4048-40D0-AF16-7ECB04699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C7E8832-71D3-4D46-A125-6F0288591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DD182C9-5BD0-47A3-AB2B-0C1E01588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00342BE-4E42-48CF-975C-5EB3CE3B0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5DCCA35-FF8A-4808-987D-6585ED811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pic>
        <p:nvPicPr>
          <p:cNvPr id="6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aea2320a264301"/>
          <a:srcRect xmlns:a="http://schemas.openxmlformats.org/drawingml/2006/main" l="0" t="6364" r="0" b="636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572750" y="1285875"/>
            <a:ext cx="1047750" cy="6858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</p:spTree>
    <p:extLst>
      <p:ext uri="{BB962C8B-B14F-4D97-AF65-F5344CB8AC3E}">
        <p14:creationId xmlns:p14="http://schemas.microsoft.com/office/powerpoint/2010/main" val="100349886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48E9AE-4374-4526-A93B-680F3923B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114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GOVERNOR ROLE 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490E94-2792-4321-AA9C-035C31F51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Emergency leadership requires teamwork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C59ABC-02A3-4B74-8EB6-B6259E238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14425"/>
            <a:ext cx="11163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7CB1D0-C46E-47B9-A601-8A3FB41F3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0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MVPCS Grades 1-2  |  Fictional candidates  | 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F2E0F9-3EC5-4EC5-B62D-9D45DB568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49C918-BC1F-4B3C-AA45-3238E48B9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619250"/>
            <a:ext cx="10953750" cy="3381375"/>
          </a:xfrm>
          <a:prstGeom xmlns:a="http://schemas.openxmlformats.org/drawingml/2006/main" prst="roundRect">
            <a:avLst>
              <a:gd name="adj" fmla="val 2254"/>
            </a:avLst>
          </a:prstGeom>
          <a:solidFill xmlns:a="http://schemas.openxmlformats.org/drawingml/2006/main">
            <a:srgbClr val="DCEF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0162B7-B7A1-4ACE-904D-FCAC67B6B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857375"/>
            <a:ext cx="4762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Coastal storm example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A78C73-6FEF-49A3-9C90-A018C4BBD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571750"/>
            <a:ext cx="4619625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09EB04-CD35-496D-A9C2-D2A9C2D44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2657475"/>
            <a:ext cx="1762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185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Governor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A3169C-BD58-46D0-AF92-362E22101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657475"/>
            <a:ext cx="2428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coordinates state action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AF1057-3AAD-4B48-AECE-511945FE1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2571750"/>
            <a:ext cx="4619625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084561-6FD0-4BE7-A252-FDDDB39F7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657475"/>
            <a:ext cx="1762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185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Emergency agencies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E0F9DD-B8D6-4365-A4F9-0564C11BD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657475"/>
            <a:ext cx="2428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move supplies and share warnings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46866F-7DAC-45BF-B75A-A56AECD14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67125"/>
            <a:ext cx="4619625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D96C08-67DB-4BC9-BCA0-8A9BD14EB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3752850"/>
            <a:ext cx="1762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5886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Towns and tribal government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D49DEC-BF62-40A0-AD6F-C0E9572C0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752850"/>
            <a:ext cx="2428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open shelters and identify local needs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02D166-19C9-4D56-B16C-C4AB7AF9F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667125"/>
            <a:ext cx="4619625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64249D-1257-42D3-BF9F-1CA48DCCF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752850"/>
            <a:ext cx="1762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369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Utility and transportation teams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DECB34-E7D0-4672-999B-7525024CC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752850"/>
            <a:ext cx="2428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restore connections and essential services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743201-A3AE-4927-B229-4ABC88301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314950"/>
            <a:ext cx="8001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One leader coordinates. Many people carry out the response.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9B8010-D0B1-4755-A998-DC672F5E0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36F1278-7A5C-4FEE-80B8-1074D5194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8C9B7B-4F2F-405A-8A0B-6452CCA87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19100" cy="419100"/>
          </a:xfrm>
          <a:prstGeom xmlns:a="http://schemas.openxmlformats.org/drawingml/2006/main" prst="star5">
            <a:avLst/>
          </a:prstGeom>
          <a:solidFill xmlns:a="http://schemas.openxmlformats.org/drawingml/2006/main">
            <a:srgbClr val="F2CC6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D51508E-2070-4D21-87D8-997239AC2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801C253-A9E0-4829-801E-97C5D81B7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002CFA4-CADA-4C0F-9E99-CCCF5BB4A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569815A-52B9-4279-B343-B61B40FDE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D989570-7334-4F73-A50A-F585942D5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676CD8E-7EAD-47DE-B015-E742DACBC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  <p:pic>
        <p:nvPicPr>
          <p:cNvPr id="6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c5f6cd1f5a408c"/>
          <a:srcRect xmlns:a="http://schemas.openxmlformats.org/drawingml/2006/main" l="0" t="6364" r="0" b="636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572750" y="1285875"/>
            <a:ext cx="1047750" cy="6858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</p:spTree>
    <p:extLst>
      <p:ext uri="{BB962C8B-B14F-4D97-AF65-F5344CB8AC3E}">
        <p14:creationId xmlns:p14="http://schemas.microsoft.com/office/powerpoint/2010/main" val="9765038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19640B3-24D3-4593-B04B-7501E51E8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114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INTERACTIVE SORT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E1E5AB-A956-4CC6-9194-6A925FD34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What can a governor do?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DBB2A3-51ED-4163-ADDE-C38BE9C35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14425"/>
            <a:ext cx="11163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4CF032-7434-4C5F-B566-568EE26D2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0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MVPCS Grades 1-2  |  Fictional candidates  | 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BBF525-5425-4FC7-B7F1-D1ADAB35A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9B8519-1810-4C00-852B-342B5FB56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524000"/>
            <a:ext cx="47625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C57042-B167-4CD3-AD2C-C8CA228D7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543050"/>
            <a:ext cx="4591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CAN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0B36EC-EF20-4465-A84A-CC68369B1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524000"/>
            <a:ext cx="47625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D8673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6000F9-228D-4E04-992E-B3F274264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1543050"/>
            <a:ext cx="4591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CANNOT DO ALONE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3CD2A7-4E29-4F62-A5B9-694B8CFC3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47875"/>
            <a:ext cx="476250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21BC24-BFB4-49A0-9F89-CF8779A37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114550"/>
            <a:ext cx="438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B2730"/>
                </a:solidFill>
                <a:latin typeface="Aptos"/>
                <a:ea typeface="Aptos"/>
                <a:cs typeface="Aptos"/>
              </a:rPr>
              <a:t>propose a state budget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A0DF71-E446-41C5-A2AA-1D52F9267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924175"/>
            <a:ext cx="476250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55A5B1-907C-4B84-AA50-D21FCEEA0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990850"/>
            <a:ext cx="438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B2730"/>
                </a:solidFill>
                <a:latin typeface="Aptos"/>
                <a:ea typeface="Aptos"/>
                <a:cs typeface="Aptos"/>
              </a:rPr>
              <a:t>sign or veto a bill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A14B51-46AD-4B37-8131-6FB2CE07B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800475"/>
            <a:ext cx="476250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670BF1-CAC5-46B6-8D13-99B3973C1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67150"/>
            <a:ext cx="438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B2730"/>
                </a:solidFill>
                <a:latin typeface="Aptos"/>
                <a:ea typeface="Aptos"/>
                <a:cs typeface="Aptos"/>
              </a:rPr>
              <a:t>lead state agencies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93FB31-D2B5-4FDE-9750-E4E6053BC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76775"/>
            <a:ext cx="476250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522829-1E65-4D38-A996-32F6DBB6D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743450"/>
            <a:ext cx="438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B2730"/>
                </a:solidFill>
                <a:latin typeface="Aptos"/>
                <a:ea typeface="Aptos"/>
                <a:cs typeface="Aptos"/>
              </a:rPr>
              <a:t>coordinate state emergency help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2EF4B2-D475-42A9-AA16-EF360DAE2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047875"/>
            <a:ext cx="476250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6A5864-A5CF-4C9D-9138-A35FAF01C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114550"/>
            <a:ext cx="438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B2730"/>
                </a:solidFill>
                <a:latin typeface="Aptos"/>
                <a:ea typeface="Aptos"/>
                <a:cs typeface="Aptos"/>
              </a:rPr>
              <a:t>decide a court case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CFD02C-41AA-44A5-B3E6-E8ECA735B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924175"/>
            <a:ext cx="476250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15E002-D7F6-41BA-905B-E11944CE7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990850"/>
            <a:ext cx="438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B2730"/>
                </a:solidFill>
                <a:latin typeface="Aptos"/>
                <a:ea typeface="Aptos"/>
                <a:cs typeface="Aptos"/>
              </a:rPr>
              <a:t>make every school rule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CCE9FF-4F58-4079-990E-326CDB633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00475"/>
            <a:ext cx="476250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442FD2-C556-4110-9BFF-AC3E75221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867150"/>
            <a:ext cx="438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B2730"/>
                </a:solidFill>
                <a:latin typeface="Aptos"/>
                <a:ea typeface="Aptos"/>
                <a:cs typeface="Aptos"/>
              </a:rPr>
              <a:t>spend money without approval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5FBDF5C-F363-43C3-883E-526CD1B33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76775"/>
            <a:ext cx="476250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6E209FE-389E-45DF-AFA5-1DE6A03AC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4743450"/>
            <a:ext cx="438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B2730"/>
                </a:solidFill>
                <a:latin typeface="Aptos"/>
                <a:ea typeface="Aptos"/>
                <a:cs typeface="Aptos"/>
              </a:rPr>
              <a:t>choose how people vote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72B00B7-468D-4C9D-9D90-B31009228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695950"/>
            <a:ext cx="8191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Point left or right. Then explain your reason.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AB4F4DD-FEBC-475F-8954-35E9529E1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F25393E-4B5F-457C-8B85-35AD02CA3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78D39B4-1281-4F46-8E4D-CFBE12E64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19100" cy="419100"/>
          </a:xfrm>
          <a:prstGeom xmlns:a="http://schemas.openxmlformats.org/drawingml/2006/main" prst="star5">
            <a:avLst/>
          </a:prstGeom>
          <a:solidFill xmlns:a="http://schemas.openxmlformats.org/drawingml/2006/main">
            <a:srgbClr val="F2CC6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711DA4F-D0E4-4BFF-86B2-1E9115B2C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30EDB24-B4C0-465D-B4A9-114B8FDA4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FC193E8-7869-4372-AD3C-AC3EED488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0C88016-013C-4282-BE0D-13DB2080B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C5AFC33-819A-4F0B-AF0B-C33154B15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ED33A0C-C8CD-49C8-A11B-237751F74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71090347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AB7A66-D6F2-4CE3-AA9B-F47AA245D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114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MOCK ELECTION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7A7A36-2BAC-4F49-BE1F-8C4C46492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Two fictional candidates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0BA7C8-1CCC-4DEE-84AA-9EDAA9715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14425"/>
            <a:ext cx="11163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DF78B5-779A-426B-A509-8945D64FE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0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MVPCS Grades 1-2  |  Fictional candidates  | 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E4FB99-6285-488E-AE76-F5D42BF43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16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e2e458bfb54e7d"/>
          <a:srcRect xmlns:a="http://schemas.openxmlformats.org/drawingml/2006/main" l="0" t="15830" r="0" b="1583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23875" y="1428750"/>
            <a:ext cx="11144250" cy="4286250"/>
          </a:xfrm>
          <a:prstGeom xmlns:a="http://schemas.openxmlformats.org/drawingml/2006/main" prst="roundRect">
            <a:avLst>
              <a:gd name="adj" fmla="val 266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F636D8-839C-4A8A-A382-C7623DEB4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000625"/>
            <a:ext cx="3333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2396A0-3934-48AF-94A6-91DA9289F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019675"/>
            <a:ext cx="31623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AVERY HARBOR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60D4CC-5C3F-4B2D-9F40-39C1E7E55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5000625"/>
            <a:ext cx="3333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D8673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CC6CD8-7807-4364-AB34-7AD4D8862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5019675"/>
            <a:ext cx="31623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JORDAN WOODS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502CF5-965E-4B42-9A7B-991907239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5829300"/>
            <a:ext cx="581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No parties. Equal time. Different priorities.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24EE1E-34F0-4415-AFEC-4924B8D35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5A4AC4-9E89-422E-AAA9-CE842A331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9B9B56-9095-4DAD-BE72-12AA08FA8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19100" cy="419100"/>
          </a:xfrm>
          <a:prstGeom xmlns:a="http://schemas.openxmlformats.org/drawingml/2006/main" prst="star5">
            <a:avLst/>
          </a:prstGeom>
          <a:solidFill xmlns:a="http://schemas.openxmlformats.org/drawingml/2006/main">
            <a:srgbClr val="F2CC6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4BF43A-D7C1-476B-B4BF-65772815C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CED0E4-F0C2-42C0-92DD-20DFA9CF8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7197A1-39AF-467B-8785-652D47F9E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A27645-EBC9-4E38-9F0D-92EEBB2FE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25EF3D-F9AA-4B6A-B670-B73BBD7A9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2C1CFC-2761-4514-A36E-DF4EDF09C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00564896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CDE28E-D9B2-4AD1-95E6-EE6C86254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114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FICTIONAL CANDIDATE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97B8AB-D0FC-4396-B53E-57EFB843B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Avery Harbor’s platform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17B551-88F1-428D-99F6-438DA6E86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14425"/>
            <a:ext cx="11163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F1A79A-DC41-4373-963E-3B50EE9D7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0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MVPCS Grades 1-2  |  Fictional candidates  | 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2D8E94-6C85-43B8-9139-FDDD458C4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17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9cbdac75514dc6"/>
          <a:srcRect xmlns:a="http://schemas.openxmlformats.org/drawingml/2006/main" l="0" t="14494" r="0" b="1449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95300" y="1381125"/>
            <a:ext cx="11201400" cy="4476750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09835B-FBBB-49CE-A84F-E649DD38F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571625"/>
            <a:ext cx="4476750" cy="3857625"/>
          </a:xfrm>
          <a:prstGeom xmlns:a="http://schemas.openxmlformats.org/drawingml/2006/main" prst="roundRect">
            <a:avLst>
              <a:gd name="adj" fmla="val 1975"/>
            </a:avLst>
          </a:prstGeom>
          <a:solidFill xmlns:a="http://schemas.openxmlformats.org/drawingml/2006/main">
            <a:srgbClr val="FFF9EE">
              <a:alpha val="90980"/>
            </a:srgbClr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8EC53A-ABAC-4FC9-8BEB-AA92AC0CB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1762125"/>
            <a:ext cx="3905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9655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Protect island life and prepare for the future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6FE804-964E-4DA2-B247-312801CF5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714625"/>
            <a:ext cx="3714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735C9E-F479-469C-914D-4F33C1899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4725" y="2733675"/>
            <a:ext cx="35433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Clean ocean and ponds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12CDD3-614C-4F04-87D9-71514C8C9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333750"/>
            <a:ext cx="3714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D8673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46963F-4499-4C59-99E1-A6987A0D3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4725" y="3352800"/>
            <a:ext cx="35433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Storm preparation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41798F-2C7F-47F1-B8E8-8D382DA30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952875"/>
            <a:ext cx="3714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F5D8C5-2288-4623-83B6-6E493F408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4725" y="3971925"/>
            <a:ext cx="35433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Safer walking and biking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564150-BA10-4400-9BD5-44B940291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572000"/>
            <a:ext cx="3714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D8673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141BAD-B0CA-4BF1-9E94-B1E2C8448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4725" y="4591050"/>
            <a:ext cx="35433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Outdoor classrooms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8865B8-F768-4122-8A19-8585F3B41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CB35C8-0E4A-4695-BB01-8995ACCA7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F39803-F813-44CC-8C88-3D63AB31B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19100" cy="419100"/>
          </a:xfrm>
          <a:prstGeom xmlns:a="http://schemas.openxmlformats.org/drawingml/2006/main" prst="star5">
            <a:avLst/>
          </a:prstGeom>
          <a:solidFill xmlns:a="http://schemas.openxmlformats.org/drawingml/2006/main">
            <a:srgbClr val="F2CC6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D8A913-0432-4585-B07C-BF9371267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3F7E6C-A65D-4464-B60D-34E4AFA96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820E16-F9F5-4F54-806E-292D4C363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6710E80-2447-41E4-AE89-7B2E48D2B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94EFCEB-EC36-41A3-8319-2A5FDF4E6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2FA36B2-E019-4B02-88E8-7D20F005D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0310728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1FC6709-FC5B-4239-87E2-416EC65FF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114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PLATFORM DETAILS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D951F0-3718-4545-B1C2-CC2EA6C60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Avery’s plans use governor language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5A6DD6-898E-42B4-A79F-8528F191E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14425"/>
            <a:ext cx="11163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60034D-199B-4D93-A972-AA3263F02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0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MVPCS Grades 1-2  |  Fictional candidates  | 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7E0DB4-A1E7-4259-A2E7-40B420A67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18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8D820D-6E19-45C2-B206-828D69806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524000"/>
            <a:ext cx="1114425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B5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74AFF1-68AF-4E1E-AC7C-22C6127AB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600200"/>
            <a:ext cx="285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PROBLEM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BEC6D3-331D-4697-8712-53552E68F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1600200"/>
            <a:ext cx="3905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PLAN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3D5394-65C7-4EA6-92DC-1918B65C3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00200"/>
            <a:ext cx="3524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WHO HELPS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0D4C42-0568-4B9D-8CA8-7D3504ECE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343150"/>
            <a:ext cx="1114425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000D61-BEC1-4270-BC37-AA649DEDB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419350"/>
            <a:ext cx="285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Polluted ponds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E5D560-AFB7-4326-A1E3-568ED1E1F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2419350"/>
            <a:ext cx="3905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Propose state help for water testing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9614FA-701A-417F-B24E-D8843C3A6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419350"/>
            <a:ext cx="3524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Environmental agencies and towns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F18324-0662-4DA4-B428-DF7C8275A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162300"/>
            <a:ext cx="1114425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F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576027-4869-43EB-B7A0-21F6E85C3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38500"/>
            <a:ext cx="285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Coastal storms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62037B-4EDB-453C-A7D9-3F656CCD8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3238500"/>
            <a:ext cx="3905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Coordinate supplies and shelter support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7CB5C2-D852-466F-AC37-F2E98375A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3238500"/>
            <a:ext cx="3524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Emergency agencies and local leaders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2C8692-EC0C-4758-B05F-3800057AA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981450"/>
            <a:ext cx="1114425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BD6DC2-C4BA-45F9-8B49-80A119541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057650"/>
            <a:ext cx="285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Unsafe routes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B1388E-DFA5-4860-A019-92F913CB9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4057650"/>
            <a:ext cx="3905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Propose transportation safety grants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8A6A01-554D-4C19-83FD-3023064E2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4057650"/>
            <a:ext cx="3524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State transportation staff and towns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88A12B-FA1C-4661-8366-AADD22D5D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800600"/>
            <a:ext cx="1114425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F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9B9949-AD86-42A5-8DA2-AD34604AA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876800"/>
            <a:ext cx="285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Need for outdoor learning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503D95D-DF11-4331-B391-FB9B632CE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4876800"/>
            <a:ext cx="3905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Propose school habitat grants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E78775D-F3A7-48F9-8CA0-E4140D234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4876800"/>
            <a:ext cx="3524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Education and conservation agencies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469D4BF-70B1-4BCF-A97C-2F66D3230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2E963BE-DD24-434F-91AA-BFFFB2220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496BC2F-6DD0-4758-8188-C39EEBE45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19100" cy="419100"/>
          </a:xfrm>
          <a:prstGeom xmlns:a="http://schemas.openxmlformats.org/drawingml/2006/main" prst="star5">
            <a:avLst/>
          </a:prstGeom>
          <a:solidFill xmlns:a="http://schemas.openxmlformats.org/drawingml/2006/main">
            <a:srgbClr val="F2CC6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88190EB-D7F5-4DC2-84E6-44994EE97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D74D9F2-AB3B-4681-9711-5F070E7B7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21358DD-9B21-43EC-A710-0491817AD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4999790-BD6A-4BAD-9161-20799F308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55C67F3-60E2-4324-9A3A-A83779AF9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063E6A3-F607-4134-8B9F-B2920D12D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03547370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B6D355-239F-4413-A122-61BB7AE63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114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FICTIONAL CANDIDATE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53E7E3-BC3F-43C3-B14C-078B668E2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Jordan Woods’s platform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0EB3E9-E865-46F4-989D-C9DF4E583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14425"/>
            <a:ext cx="11163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597D3F-BDB0-44B2-B58D-613746C12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0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MVPCS Grades 1-2  |  Fictional candidates  | 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A8EC1A-257B-4702-B36A-573616E1B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19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a108460d7f4e26"/>
          <a:srcRect xmlns:a="http://schemas.openxmlformats.org/drawingml/2006/main" l="0" t="14494" r="0" b="1449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95300" y="1381125"/>
            <a:ext cx="11201400" cy="4476750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ED47A8-CEF1-4249-AEDE-C2C2711FA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71625"/>
            <a:ext cx="4476750" cy="3857625"/>
          </a:xfrm>
          <a:prstGeom xmlns:a="http://schemas.openxmlformats.org/drawingml/2006/main" prst="roundRect">
            <a:avLst>
              <a:gd name="adj" fmla="val 1975"/>
            </a:avLst>
          </a:prstGeom>
          <a:solidFill xmlns:a="http://schemas.openxmlformats.org/drawingml/2006/main">
            <a:srgbClr val="FFF9EE">
              <a:alpha val="90980"/>
            </a:srgbClr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19120A-FBD5-4874-BB75-A6B1ED6B0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762125"/>
            <a:ext cx="3905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9655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2175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Help island communities stay strong all year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5499FE-CD19-45BC-8B7C-F25F30307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714625"/>
            <a:ext cx="3714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D8673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0D057C-7919-4DFC-9AFE-DB2A787DE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2733675"/>
            <a:ext cx="35433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Schools and libraries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5D7DF2-8F80-4DD8-83B8-1BD99F563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333750"/>
            <a:ext cx="3714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3E0E13-34BC-4650-86F9-2832D65BC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3352800"/>
            <a:ext cx="35433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Homes for workers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48D43A-990B-4A07-9AD7-6F208C3B2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952875"/>
            <a:ext cx="3714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D8673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D536A9-5558-4D51-9655-25987E175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3971925"/>
            <a:ext cx="35433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Local food and school meals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158FA1-DE70-41F2-840A-5BBFF9A1E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572000"/>
            <a:ext cx="37147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E382FF-80D1-4AE6-895E-3B4EE876A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4591050"/>
            <a:ext cx="35433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Reliable island connections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4C4F4F-3CDB-419D-8DD4-C0A088C49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5CD1B9-86A5-407D-8112-9AA0B2BF0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F0ACD8-716A-4725-B844-677FE3DE2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19100" cy="419100"/>
          </a:xfrm>
          <a:prstGeom xmlns:a="http://schemas.openxmlformats.org/drawingml/2006/main" prst="star5">
            <a:avLst/>
          </a:prstGeom>
          <a:solidFill xmlns:a="http://schemas.openxmlformats.org/drawingml/2006/main">
            <a:srgbClr val="F2CC6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28BDA9-1FE5-4A71-A2C7-21B94233A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9B70E54-52B8-43C5-8297-EAC6B9C57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8E42D5-DE37-4690-A471-C08BB528A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EAB83AA-39C1-42DB-8D21-721C754E2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64BD85B-6DE0-4CE8-8A58-1F8BC5B00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DE23796-E0F0-42A1-8CE5-36D0EB19D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74439117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F52C7E5-C393-40BB-932A-600130827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114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PLATFORM DETAILS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8A77D9-628B-4367-90C0-01288C9B8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Jordan’s plans use governor language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E83805-A8D5-4AF9-9AF3-C6481CC07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14425"/>
            <a:ext cx="11163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75BDB9-6E3B-48E6-A3F3-0BD926969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0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MVPCS Grades 1-2  |  Fictional candidates  | 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6A410E-3B98-4000-B4C3-1E8F28AF6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20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C99AA3-4383-4868-A401-54C2BAAF5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524000"/>
            <a:ext cx="1114425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B57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EBE43E-6B30-4B47-8B4A-0A88E82D5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600200"/>
            <a:ext cx="285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PROBLEM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58E150-31A6-4BF5-A673-3E656FA0E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1600200"/>
            <a:ext cx="3905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PLAN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9959A9-2568-4C4A-98E0-B9DE4CC52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00200"/>
            <a:ext cx="3524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WHO HELPS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F5B2B4-EB70-4BA9-8450-F0D12A67E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343150"/>
            <a:ext cx="1114425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F105DF-9614-4F40-A569-5A4F55879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419350"/>
            <a:ext cx="285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Schools need resources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2891A0-5062-4CCD-BFE6-EAE505CC1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2419350"/>
            <a:ext cx="3905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Propose funds for books, arts, and support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D762ED-B5B4-4763-8312-A08161CB1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419350"/>
            <a:ext cx="3524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Education agency, Legislature, schools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527C7A-BC99-48F9-AADE-AF4367F02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162300"/>
            <a:ext cx="1114425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F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DC4E12-0987-40B0-84DC-F8C558AA9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38500"/>
            <a:ext cx="285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Workers need homes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3F9C25-3066-495F-A646-7C91B98FC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3238500"/>
            <a:ext cx="3905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Propose housing programs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E82E4C-2302-4861-8A5F-8A2FC1B61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3238500"/>
            <a:ext cx="3524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Housing agency, Legislature, towns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66FADD-B216-4EAC-99BC-6C7E00297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981450"/>
            <a:ext cx="1114425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A192B9-9833-4B37-99EB-9B9DAE37D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057650"/>
            <a:ext cx="285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Local farms need support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A5CA09-E137-436C-BA92-5D429B0EE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4057650"/>
            <a:ext cx="3905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Propose farm and school-meal grants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55B126-7674-4E71-93AE-EA77F5B42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4057650"/>
            <a:ext cx="3524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Agriculture and education agencies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569CCA-9904-4241-A97B-32268F8D5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800600"/>
            <a:ext cx="1114425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F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865766-7B75-40F2-8E83-6F3165666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876800"/>
            <a:ext cx="285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Island travel can be difficult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074A44D-35DC-48FE-8E31-0D4A3D648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4876800"/>
            <a:ext cx="3905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Support transportation planning and funds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2DC0638-A6B0-4E12-AB3B-ADEB62BA1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4876800"/>
            <a:ext cx="3524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State, regional, and local authorities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ECE38BA-9EA1-4B4D-AFE9-183A8BE05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5570C91-C1C6-4CAB-B507-3E37B9573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DA9F5A6-9FD2-4B45-BC85-70F81C462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19100" cy="419100"/>
          </a:xfrm>
          <a:prstGeom xmlns:a="http://schemas.openxmlformats.org/drawingml/2006/main" prst="star5">
            <a:avLst/>
          </a:prstGeom>
          <a:solidFill xmlns:a="http://schemas.openxmlformats.org/drawingml/2006/main">
            <a:srgbClr val="F2CC6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EFE5ADA-BD7B-4BA0-B6CB-E80BC4C26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C08A6AA-31F6-4D7B-A00A-E98CDFA17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A061020-7400-43E6-8D7D-FC56B53DD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D6FF8D9-D971-4018-8DEB-5E750F674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5BA3604-9EFD-46A1-802F-8D85FD1DF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EE3CA9A-AF64-4278-AEA7-A77262511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3592991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430B78-F244-4D80-B426-351B72374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114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VOTER THINKING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DD1D25-9BBB-4A2C-BF96-BD3992F71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Comparing priorities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CC0078-4A82-4CE7-9C01-EA203848A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14425"/>
            <a:ext cx="11163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181341-C9B1-4100-BDD1-4A06E6C7B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0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MVPCS Grades 1-2  |  Fictional candidates  | 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FC5F9D-E4DE-4CEE-8989-3E931D97D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21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3063B0-1B20-4C4C-BA8D-B3F7A2F37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476375"/>
            <a:ext cx="49530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DF4DEC-9AC2-4362-ACD3-71419FE2D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95425"/>
            <a:ext cx="47815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AVERY HARBOR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581E6A-55C4-4060-9629-81AE8CAE0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1476375"/>
            <a:ext cx="49530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D8673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5BFE13-D9A1-4E8D-AAEB-A4DFC8CD5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495425"/>
            <a:ext cx="47815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JORDAN WOODS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0CA06E-A0E3-491E-A370-23D1B8BDB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00250"/>
            <a:ext cx="495300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E70DC2-40EE-40AF-BA2A-5750718E9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00250"/>
            <a:ext cx="8572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BBE350-7ACF-4BDE-B20D-7588D391E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133600"/>
            <a:ext cx="4552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Environmental preparation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351932-FD85-4BC8-85B7-C169384F9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524125"/>
            <a:ext cx="4552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water quality, storms, routes, outdoor learning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BEB3ED-C167-443B-90D2-63CA092BB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000250"/>
            <a:ext cx="495300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67D8E8-2E67-48CA-929D-62792F889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000250"/>
            <a:ext cx="8572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73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A934A2-E891-4032-AEF6-5B28FCB3C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53225" y="2133600"/>
            <a:ext cx="4552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Year-round community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D03A1D-A2B8-497D-8197-FB59E7B09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53225" y="2524125"/>
            <a:ext cx="45529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schools, homes, food, island connections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92BFE9-2FEF-4C3B-9D24-7D50E9192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905250"/>
            <a:ext cx="876300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DCEF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A7B337-07E0-47A7-AB54-118E2DEBF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4095750"/>
            <a:ext cx="800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827"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Neither platform is the “correct” answer.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DB9363-0FB0-439F-A989-41B5760E2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591050"/>
            <a:ext cx="7620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02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B2730"/>
                </a:solidFill>
                <a:latin typeface="Aptos"/>
                <a:ea typeface="Aptos"/>
                <a:cs typeface="Aptos"/>
              </a:rPr>
              <a:t>A voter decides which priorities and plans best match what matters to that voter.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11214C-822A-42BA-9F1C-AF7C33D30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990794-0518-4116-9A39-8F081FCBE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21575D2-5AAC-4FDF-9D04-579117A7E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19100" cy="419100"/>
          </a:xfrm>
          <a:prstGeom xmlns:a="http://schemas.openxmlformats.org/drawingml/2006/main" prst="star5">
            <a:avLst/>
          </a:prstGeom>
          <a:solidFill xmlns:a="http://schemas.openxmlformats.org/drawingml/2006/main">
            <a:srgbClr val="F2CC6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7940B9F-0CDA-4ECA-ADC2-B46B5B2DC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4E03B78-02D0-4032-BAAF-735C38047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83AF374-24F8-43C5-BDB6-C16DB7D3C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EF803EE-C620-4AF6-8409-BE06DED66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6784D7A-6958-4572-AE1B-6378CC93A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F12E897-8F83-46DE-BE79-06F97388D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09250349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0B8519-88A0-4427-BC3B-777DAF18D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114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FACT AND OPINION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385438-FC0D-4308-B14A-FFCF2073F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Facts can be checked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59E1E7-0D18-4501-B6E8-438B53AFD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14425"/>
            <a:ext cx="11163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4CF656-E154-422C-BAD2-1E0B66B94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0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MVPCS Grades 1-2  |  Fictional candidates  | 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6AA530-926C-49CB-83D1-1734661B8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22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18C421-4274-4379-9791-9114488A1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5048250" cy="3048000"/>
          </a:xfrm>
          <a:prstGeom xmlns:a="http://schemas.openxmlformats.org/drawingml/2006/main" prst="roundRect">
            <a:avLst>
              <a:gd name="adj" fmla="val 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C65D14-5526-470D-B19C-2AE552333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85725" cy="30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E8F721-59D0-43BA-9B06-C2AF7EF48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752600"/>
            <a:ext cx="4648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FACT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86B6FB-ABAE-452D-9C4C-3D9AB052A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143125"/>
            <a:ext cx="46482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Maura Healey is the Governor of Massachusetts.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A governor may sign or veto a bill.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Avery and Jordan are fictional.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F71BC2-2530-4D0E-829A-A1BF04068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619250"/>
            <a:ext cx="5048250" cy="3048000"/>
          </a:xfrm>
          <a:prstGeom xmlns:a="http://schemas.openxmlformats.org/drawingml/2006/main" prst="roundRect">
            <a:avLst>
              <a:gd name="adj" fmla="val 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21C1B8-F99E-4B89-857C-B8BB77CF9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619250"/>
            <a:ext cx="85725" cy="304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73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2D2D5D-E065-4CA7-99F2-121346C6F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1752600"/>
            <a:ext cx="4648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OPINION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7B7EAC-27CD-4298-BEE6-FAAF21A89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143125"/>
            <a:ext cx="46482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Clean water should come first.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School funding matters most.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One candidate has the better platform.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33F5AB-9F99-42E0-97E5-0EBF8DF0E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095875"/>
            <a:ext cx="9429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Campaigns may use opinions, but they must not disguise opinions as facts.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3821E8-95C7-48BA-BE12-116E0B093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4051F4-89DF-443E-9488-BD2EBCE1D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206489-1312-4274-9FC7-EE768D4D4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19100" cy="419100"/>
          </a:xfrm>
          <a:prstGeom xmlns:a="http://schemas.openxmlformats.org/drawingml/2006/main" prst="star5">
            <a:avLst/>
          </a:prstGeom>
          <a:solidFill xmlns:a="http://schemas.openxmlformats.org/drawingml/2006/main">
            <a:srgbClr val="F2CC6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601C32-2B9B-4BDE-9F25-86297D68F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153732-581D-40E4-AD87-10319818B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B0BCBC-BA6C-45F3-BE6D-F8AEA946B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93E05C-8103-4863-83BC-7EA485C33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961FBC-40D2-4BF7-9C0E-611B8E6E3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B9936DB-C8B5-4F8A-A0B3-E918E92AE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51494634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A384B04-A2DF-4507-925E-57BA4C659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114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POSTERS AND FLYERS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015CD0-5776-45FF-89D1-3D785C901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truthful campaign message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CE7E1A-CF4D-4303-98ED-4B2AC7FD9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14425"/>
            <a:ext cx="11163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D3B946-BD13-4C6E-9ABA-44F83BFEC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0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MVPCS Grades 1-2  |  Fictional candidates  | 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B8437D-9E2F-41A8-BB5E-4646EC1F9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23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C32821-92F2-47C6-BD12-96C2D696A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1666875"/>
            <a:ext cx="2000250" cy="30480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DCEF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914B32-3501-4005-9BB7-90BA09BBC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1933575"/>
            <a:ext cx="1619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NAME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B717E3-3480-40E3-B563-8AF8A335D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19375"/>
            <a:ext cx="1524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Make the candidate easy to identify.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758FE2-6F0F-451F-B99B-DD7BFFBDA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3905250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020"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547A59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547A59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C62C47-7815-4979-A52C-69FF1B816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1666875"/>
            <a:ext cx="2000250" cy="30480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D1F1F0-36F0-463F-AD0B-57995E68A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1933575"/>
            <a:ext cx="1619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D8673B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D8673B"/>
                </a:solidFill>
                <a:latin typeface="Aptos"/>
                <a:ea typeface="Aptos"/>
                <a:cs typeface="Aptos"/>
              </a:rPr>
              <a:t>PLAN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27FE80-A05B-4F6F-AE6D-EE920A9C6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2775" y="2619375"/>
            <a:ext cx="1524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Choose one accurate platform idea.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404DD5-EA12-4A7B-9B99-A7B5579E7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905250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020"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547A59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547A59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74C5B1-39FF-480F-A2C6-60FF17F6C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1666875"/>
            <a:ext cx="2000250" cy="30480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DCEF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5A454C-5D75-4E3B-B00F-2C5FBC569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1933575"/>
            <a:ext cx="1619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REASON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1AE092-922B-4FE3-BDCE-86A9813DC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2619375"/>
            <a:ext cx="1524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Explain why the plan matters.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8B928F-15D0-4D92-A9B9-30A60EED0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3905250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020"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547A59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547A59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5E7747-338E-4D56-B90D-7449BCD93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1666875"/>
            <a:ext cx="2000250" cy="30480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B9E9CA-0447-4A0A-A3D1-6E084A6B3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1933575"/>
            <a:ext cx="1619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D8673B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D8673B"/>
                </a:solidFill>
                <a:latin typeface="Aptos"/>
                <a:ea typeface="Aptos"/>
                <a:cs typeface="Aptos"/>
              </a:rPr>
              <a:t>PICTURE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41F7F3-1610-42C4-ABC9-E61B4FC14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81925" y="2619375"/>
            <a:ext cx="1524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Match the image to the message.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AA2CD2-B313-4852-B0EE-48439CD2F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905250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020"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547A59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547A59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A70273-71BD-41B5-B214-7B4B3AD1A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1666875"/>
            <a:ext cx="2000250" cy="30480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DCEF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474D71-E32D-4168-93D3-2C5690626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8875" y="1933575"/>
            <a:ext cx="1619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CHECK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EB30866-E7F0-4281-B821-6843EA67C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619375"/>
            <a:ext cx="1524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Use respectful words and verify every claim.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6FFEA07-A2C7-4FF1-A770-E1025DC81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82275" y="3905250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020"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547A59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547A59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9133C5D-E69F-489E-A853-35E54892B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191125"/>
            <a:ext cx="10001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Fact checker question: Could a governor really propose, support, or coordinate this?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A284DAC-97CE-485A-9ED3-B8D21824E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1F8A76C-D99B-4D1F-8602-F7D0EDB77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FA95938-A5B9-4411-B5D1-983E99D95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19100" cy="419100"/>
          </a:xfrm>
          <a:prstGeom xmlns:a="http://schemas.openxmlformats.org/drawingml/2006/main" prst="star5">
            <a:avLst/>
          </a:prstGeom>
          <a:solidFill xmlns:a="http://schemas.openxmlformats.org/drawingml/2006/main">
            <a:srgbClr val="F2CC6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F093397-710E-4820-A795-868B79134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0B9D75C-D078-4D25-85C7-3738587BF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5EBCD63-9132-4BF2-9632-5DAABA5AE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4B6860B-5B08-4B0A-8E4A-AA1301235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96B0773-90C0-44D3-B97E-16A03308A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9290709C-ADA3-4417-BB0E-556D74810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212667949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B5E74ED-C6AE-434E-940B-850A5E127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114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PERSUASIVE SPEAKING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230E1E-84CD-4E7E-9D22-23D177B3D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Campaign speech builder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FEE635-11A9-4E14-875B-BC43CFEE7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14425"/>
            <a:ext cx="11163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93C63C-920B-4ACC-81D0-700D96078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0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MVPCS Grades 1-2  |  Fictional candidates  | 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4F772A-B619-4054-A650-D9BA5075B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24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BD6354-BF14-4919-AA81-31AD39E34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76375"/>
            <a:ext cx="16192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3A919F-2E73-46D1-BE29-CA044DFD6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1495425"/>
            <a:ext cx="14478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OPENING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8F3B4A-BD5C-4A78-ABAC-02D5F7E64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1476375"/>
            <a:ext cx="3476625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FAF5DB-6ACB-440A-A1DE-A100300D3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1571625"/>
            <a:ext cx="314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B2730"/>
                </a:solidFill>
                <a:latin typeface="Aptos"/>
                <a:ea typeface="Aptos"/>
                <a:cs typeface="Aptos"/>
              </a:rPr>
              <a:t>We support ___ because...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CD6B10-41CD-4339-AC3D-C101F0EA1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476375"/>
            <a:ext cx="16192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D8673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1793BB-72F1-457C-86DF-A744C3813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495425"/>
            <a:ext cx="14478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PROBLEM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9FC995-F7F6-4280-9C4E-7248742C9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476375"/>
            <a:ext cx="3476625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3A0A2E-58CF-48C3-8A6A-116450521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1571625"/>
            <a:ext cx="314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B2730"/>
                </a:solidFill>
                <a:latin typeface="Aptos"/>
                <a:ea typeface="Aptos"/>
                <a:cs typeface="Aptos"/>
              </a:rPr>
              <a:t>We notice that...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FC69BE-AA08-423A-AE42-54E65AD5B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52750"/>
            <a:ext cx="16192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3DA276-3CAE-48B7-BDCE-BCC55EC64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2971800"/>
            <a:ext cx="14478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PLAN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2CD736-75E0-424F-B2BC-7876DE1E8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952750"/>
            <a:ext cx="3476625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CB3ABA-B70B-4E08-A4C7-B0A27F113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3048000"/>
            <a:ext cx="314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B2730"/>
                </a:solidFill>
                <a:latin typeface="Aptos"/>
                <a:ea typeface="Aptos"/>
                <a:cs typeface="Aptos"/>
              </a:rPr>
              <a:t>Our candidate would propose...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68AE7E-D731-49EE-8CB2-C8F57D0A5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952750"/>
            <a:ext cx="16192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D8673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61C483-BCB9-4B9C-A7C4-DD2AE5668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971800"/>
            <a:ext cx="14478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REASON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FA0D11-6BA0-4DE3-9ED4-CB2D5A9C8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952750"/>
            <a:ext cx="3476625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F9A994-659A-4580-A55F-1585192B2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3048000"/>
            <a:ext cx="314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B2730"/>
                </a:solidFill>
                <a:latin typeface="Aptos"/>
                <a:ea typeface="Aptos"/>
                <a:cs typeface="Aptos"/>
              </a:rPr>
              <a:t>This matters because...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FCB853-CD89-4A6F-83C8-FB55D8347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29125"/>
            <a:ext cx="16192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3767C4-1394-47A7-ACC0-F33A683CE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4448175"/>
            <a:ext cx="14478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PARTNERS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436423E-B3C0-4410-87BD-B303BD2DF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429125"/>
            <a:ext cx="3476625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53B4575-5A06-4091-9AD0-945445095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4524375"/>
            <a:ext cx="314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B2730"/>
                </a:solidFill>
                <a:latin typeface="Aptos"/>
                <a:ea typeface="Aptos"/>
                <a:cs typeface="Aptos"/>
              </a:rPr>
              <a:t>The governor would work with...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52571AE-29FA-4EC9-BA83-D90781936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429125"/>
            <a:ext cx="161925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D8673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9BBBA5C-1135-4D2C-9817-B44EEA090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448175"/>
            <a:ext cx="14478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CLOSING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D6118E0-7CC2-4186-AEC3-A53B7B387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429125"/>
            <a:ext cx="3476625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756E66F-1974-43D9-816D-0AFE97935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4524375"/>
            <a:ext cx="314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B2730"/>
                </a:solidFill>
                <a:latin typeface="Aptos"/>
                <a:ea typeface="Aptos"/>
                <a:cs typeface="Aptos"/>
              </a:rPr>
              <a:t>Please consider ___ if you also care about...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D7C028F-B081-45B8-A982-76041606F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16B9F30-3825-4F87-87A5-F773D8FE4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45230CB-51D3-4CE9-B1D0-CEC1F992D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19100" cy="419100"/>
          </a:xfrm>
          <a:prstGeom xmlns:a="http://schemas.openxmlformats.org/drawingml/2006/main" prst="star5">
            <a:avLst/>
          </a:prstGeom>
          <a:solidFill xmlns:a="http://schemas.openxmlformats.org/drawingml/2006/main">
            <a:srgbClr val="F2CC6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6315357-4D2A-4A80-8D58-EC129ABC8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E1B6745-6571-40B9-B8CB-DDFDA26AB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9BDCA022-DD16-4CFF-B181-F996474D5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BE99BB1-7372-459C-B064-AD8E4F72D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4D80C02-9443-4793-AC9A-B04E9221D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FCAB18C-5C8A-4295-BE0E-496EA4631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64633639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B940B3B-5448-46E8-A96F-48B92945F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114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CANDIDATE FORUM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D791D2-84E4-4E9D-8D2A-DA4B05F83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Questions for both candidates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49CAF5-738A-48D7-9654-5F11DA662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14425"/>
            <a:ext cx="11163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70C4F0-8793-424B-8257-A5F87A38F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0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MVPCS Grades 1-2  |  Fictional candidates  | 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C62819-8E64-408F-807E-A87A37663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25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CE9732-4F88-4326-A4C2-76DD3BA17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76375"/>
            <a:ext cx="5191125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CEF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972878-595A-4A97-A4C1-DDB28796E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71450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94F718-1C2E-4F8D-81FE-FD8C2FFBB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1609725"/>
            <a:ext cx="4143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What problem would you work on first?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BC6AC6-9730-4814-BBCC-1E73234D9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476375"/>
            <a:ext cx="5191125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6FA93D-2426-4A21-93E1-B8081C670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171450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D8673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D8673B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A686F2-3416-4C22-B1E3-B0D7841D7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4225" y="1609725"/>
            <a:ext cx="4143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Why does it matter to children and families?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7DDF26-E0F5-4448-A834-E5F7EC1B1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52750"/>
            <a:ext cx="5191125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CEF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5985EB-E0E2-4979-B965-6C7A9A694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90875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9D87E1-C5F2-4E6B-A41D-C8DB414E0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086100"/>
            <a:ext cx="4143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What can a governor actually do?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696527-8ADD-41AF-BAA0-20455179B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952750"/>
            <a:ext cx="5191125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3CAD6E-29BE-46DA-9F14-564F12EDA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3190875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D8673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D8673B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6E0DB4-F35C-4994-9FE8-161914C83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4225" y="3086100"/>
            <a:ext cx="4143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Who would need to work with the governor?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A3FFF2-D688-4D1B-9F08-BE82C9BE0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29125"/>
            <a:ext cx="5191125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CEF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817EB1-1E92-4493-8CED-EFA88B5A9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6672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50A336-0B67-49A0-91E4-74FBAEC64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62475"/>
            <a:ext cx="4143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How would you listen to people who disagree?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3197CA-21F9-43B8-A70E-0D0485498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429125"/>
            <a:ext cx="5191125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80DC87-F57F-41F2-BB32-9017C02E8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46672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D8673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D8673B"/>
                </a:solidFill>
                <a:latin typeface="Aptos"/>
                <a:ea typeface="Aptos"/>
                <a:cs typeface="Aptos"/>
              </a:rPr>
              <a:t>6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67D415-1A9C-4B7E-93CE-78204B046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4225" y="4562475"/>
            <a:ext cx="4143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Which leadership quality would guide you?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0C29360-5F30-4337-AC5A-DF98494D3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2AEB664-6BF9-4504-BA9B-4FE250B95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A17C13B-D30B-4F10-9639-E91DEADDB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19100" cy="419100"/>
          </a:xfrm>
          <a:prstGeom xmlns:a="http://schemas.openxmlformats.org/drawingml/2006/main" prst="star5">
            <a:avLst/>
          </a:prstGeom>
          <a:solidFill xmlns:a="http://schemas.openxmlformats.org/drawingml/2006/main">
            <a:srgbClr val="F2CC6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D6A2351-4B43-4B80-9C87-9C459752D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BCACAD1-5ADD-4E59-B7F5-652D8D8EC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E20716A-00AC-4728-9D2D-1C22D52C6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D95A90B-077E-4DE1-B5A1-B6F724FF6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43E9CB2-A2BE-4533-9314-B3CB4FCA7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D9A6C3E-184F-408F-9A8D-311E6C66F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57947430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24BE86-2575-45CA-B427-2C650D99F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114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NOVEMBER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68231E-7E32-4655-9AB7-A3D628574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Election Day at MVPCS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092B5B-28FF-4641-9FA7-2150160F0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14425"/>
            <a:ext cx="11163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C499DF-FC15-435F-8FC7-F11BDFBC2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0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MVPCS Grades 1-2  |  Fictional candidates  | 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F4708D-BB99-4AFD-8757-F5B0E3D15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26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4db7bc67ea43e3"/>
          <a:srcRect xmlns:a="http://schemas.openxmlformats.org/drawingml/2006/main" l="0" t="14372" r="0" b="1437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381125"/>
            <a:ext cx="11163300" cy="4476750"/>
          </a:xfrm>
          <a:prstGeom xmlns:a="http://schemas.openxmlformats.org/drawingml/2006/main" prst="roundRect">
            <a:avLst>
              <a:gd name="adj" fmla="val 2553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67915E-714C-4DB7-8FA5-F7BF88F99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10820400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173B57">
              <a:alpha val="90980"/>
            </a:srgbClr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3AF8A3-400B-457C-9CF7-55CC845DD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86300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Check in     Receive one ballot     Vote privately     Place it in the box     Count together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971144-F16C-4124-AA5D-930FC5A2E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7DA9EC-D46F-4C12-BC24-C815654DA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3F933E-F34D-4EF7-A8F6-C6BD107FD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19100" cy="419100"/>
          </a:xfrm>
          <a:prstGeom xmlns:a="http://schemas.openxmlformats.org/drawingml/2006/main" prst="star5">
            <a:avLst/>
          </a:prstGeom>
          <a:solidFill xmlns:a="http://schemas.openxmlformats.org/drawingml/2006/main">
            <a:srgbClr val="F2CC6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C1CBEE-435F-4010-A71D-3671334D9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BB4E98-2E1C-4BB8-97A5-3289B091A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BA0BB6-7F25-4459-BC3B-6EF5C3C24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AAEB94-4BFF-4017-8AA8-895CCC043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66604A-794A-430A-8699-11921AF82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452F30-3996-4993-9B8E-37D6CDA5A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9572033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25799F-717E-4B42-A68E-89DFFD05C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114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BALLOT AND COUNT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F36269-C307-40B3-A60D-F0CA9E106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One ballot, one private choice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B31807-511C-4857-8926-6AADFFD94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14425"/>
            <a:ext cx="11163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4317D7-7377-4142-92DD-3871F8C62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0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MVPCS Grades 1-2  |  Fictional candidates  | 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D65C54-C95B-491D-87EF-3C2EA6718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27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9F1695-6C2C-4C40-BEA7-ED4A66CF4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71625"/>
            <a:ext cx="4953000" cy="3714750"/>
          </a:xfrm>
          <a:prstGeom xmlns:a="http://schemas.openxmlformats.org/drawingml/2006/main" prst="roundRect">
            <a:avLst>
              <a:gd name="adj" fmla="val 205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BE3FD9-CBC8-4F60-A49A-A980D8FA3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809750"/>
            <a:ext cx="4286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OFFICIAL FICTIONAL BALLOT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3D66EB-111B-43DC-A230-F5C62EA4F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286000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57982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57982"/>
                </a:solidFill>
                <a:latin typeface="Aptos"/>
                <a:ea typeface="Aptos"/>
                <a:cs typeface="Aptos"/>
              </a:rPr>
              <a:t>Choose one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0E4FF0-0271-4146-B291-CBD49E09E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9051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73B57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FD3FAC-A88E-4605-BAC1-8EF6CF4F4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838450"/>
            <a:ext cx="314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Avery Harbor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A33870-F712-4C43-9DDE-5989DA3AC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8576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73B57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8ED011-285A-4BC6-A505-FA0E3DAC9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790950"/>
            <a:ext cx="314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Jordan Woods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B6B850-6D1C-4686-8FCF-DE5715A27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571625"/>
            <a:ext cx="48577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3A42C9-F00B-4D22-8D9B-D15BADD1F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571625"/>
            <a:ext cx="85725" cy="2476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73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947AFF-627F-4EE7-90BF-EFB68CEC8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704975"/>
            <a:ext cx="4457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Election workers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72B325-DAA0-4DE2-A932-3E4C6F261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095500"/>
            <a:ext cx="44577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Protect privacy.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Count every valid ballot with a partner.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Check that totals match the number of ballots cast.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094449-FB63-4AE2-B250-FB44B57B0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362450"/>
            <a:ext cx="4857750" cy="923925"/>
          </a:xfrm>
          <a:prstGeom xmlns:a="http://schemas.openxmlformats.org/drawingml/2006/main" prst="roundRect">
            <a:avLst>
              <a:gd name="adj" fmla="val 8247"/>
            </a:avLst>
          </a:prstGeom>
          <a:solidFill xmlns:a="http://schemas.openxmlformats.org/drawingml/2006/main">
            <a:srgbClr val="DCEF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E345F6-07C1-408E-8929-BB4350400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95800"/>
            <a:ext cx="4286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B2730"/>
                </a:solidFill>
                <a:latin typeface="Aptos"/>
                <a:ea typeface="Aptos"/>
                <a:cs typeface="Aptos"/>
              </a:rPr>
              <a:t>A blank or unclear ballot is recorded separately. Never guess a voter’s choice.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E3F33F-2A47-4A3A-9465-19FE351E4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AD4A92-C267-4391-B2F0-9CDB61BD8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09FA25-9C56-4D19-B5AC-B83DCBEAB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19100" cy="419100"/>
          </a:xfrm>
          <a:prstGeom xmlns:a="http://schemas.openxmlformats.org/drawingml/2006/main" prst="star5">
            <a:avLst/>
          </a:prstGeom>
          <a:solidFill xmlns:a="http://schemas.openxmlformats.org/drawingml/2006/main">
            <a:srgbClr val="F2CC6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747693-62BB-48E6-B1B1-4BB382FC5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4BD18B5-0F71-4D32-A65E-D3B1CF2F8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27A1DF5-97B8-440B-BA7A-13288C254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9CD7EF5-5C8C-4701-8DFB-6ED736A6B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C65AC5D-7E8F-4B1E-BAC4-AFE7BB012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E386837-9576-4D08-B1B1-49D2EA241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13952905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99474D-2802-4B6B-A4E1-296D8E357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114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REFLECTION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A8C19A-8A0B-40E4-AFDF-4D04331A4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"/>
            <a:ext cx="1114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Democracy continues after the vote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EAEDE6-AEAA-4C57-8DA9-D46601DE3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14425"/>
            <a:ext cx="11163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3EF904-2CBE-4FD4-9FE0-651626B22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0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MVPCS Grades 1-2  |  Fictional candidates  |  Democracy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7B6530-6396-44CE-B5A6-983C103B9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157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2636D"/>
                </a:solidFill>
                <a:latin typeface="Aptos"/>
                <a:ea typeface="Aptos"/>
                <a:cs typeface="Aptos"/>
              </a:defRPr>
            </a:pPr>
            <a:r>
              <a:rPr sz="750" b="0">
                <a:solidFill>
                  <a:srgbClr val="52636D"/>
                </a:solidFill>
                <a:latin typeface="Aptos"/>
                <a:ea typeface="Aptos"/>
                <a:cs typeface="Aptos"/>
              </a:rPr>
              <a:t>28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EE5966-6042-4077-96B6-0556CCC20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5048250" cy="2286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12C11B-571C-4F75-A9D4-E06A66D47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85725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7982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6CA83B-3671-4EAF-8C25-67D668349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752600"/>
            <a:ext cx="4648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WINNING TEAM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6CD894-CF3F-4D15-A34C-D19EF0B1B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143125"/>
            <a:ext cx="46482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Thank every voter. Remember that the governor serves everyone, including people who chose differently.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D8EA77-A387-44C2-A813-C097764B8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619250"/>
            <a:ext cx="5048250" cy="2286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57BB61-AE04-42D8-AB26-9C8EB9CBF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619250"/>
            <a:ext cx="85725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73B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AF01AF-F6BE-4594-94A8-4B3FA053E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1752600"/>
            <a:ext cx="4648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OTHER TEAM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3EFECC-263F-467B-8C99-927A84E70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143125"/>
            <a:ext cx="46482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B2730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B2730"/>
                </a:solidFill>
                <a:latin typeface="Aptos"/>
                <a:ea typeface="Aptos"/>
                <a:cs typeface="Aptos"/>
              </a:rPr>
              <a:t>Respect the result. Be proud that your campaign helped people understand an issue.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39E233-C260-4706-9EF5-61795C160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381500"/>
            <a:ext cx="9239250" cy="104775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DCEFF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39723C-115C-4F9B-B8D1-5FF4D6ED7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4543425"/>
            <a:ext cx="847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How did we use facts, fairness, privacy, and respect?</a:t>
            </a:r>
          </a:p>
          <a:p xmlns:a="http://schemas.openxmlformats.org/drawingml/2006/main">
            <a:pPr>
              <a:buNone/>
              <a:defRPr sz="1875" b="1">
                <a:solidFill>
                  <a:srgbClr val="173B57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73B57"/>
                </a:solidFill>
                <a:latin typeface="Aptos"/>
                <a:ea typeface="Aptos"/>
                <a:cs typeface="Aptos"/>
              </a:rPr>
              <a:t>How can both teams help our school tomorrow?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C38B96-930F-4B19-95B1-7C80274A9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64CFA5-0BA5-4557-8270-7FF558F8D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96803B-F817-45CD-BDF1-D41EE6A7E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19100" cy="419100"/>
          </a:xfrm>
          <a:prstGeom xmlns:a="http://schemas.openxmlformats.org/drawingml/2006/main" prst="star5">
            <a:avLst/>
          </a:prstGeom>
          <a:solidFill xmlns:a="http://schemas.openxmlformats.org/drawingml/2006/main">
            <a:srgbClr val="F2CC6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EA0DDB-828D-4AAB-81F5-DFD4801D3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FFE236-4AB6-4E27-9855-B2527CA85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A0C734-8F0B-4A57-BF1D-BC782A967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2859D0-88E8-4536-B2D8-04C75CE68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327F2F-5525-44F5-B30D-1EEDD759E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652769D-4870-4C7C-B691-A708D9457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62483438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3DF7A6-331F-4CAF-A73D-D337CF8F0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AAE82F-1171-4F4E-A7A7-4E0D4389E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E062A8-BCF3-4A03-851B-828092D76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7145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MASSACHUSETTS CIVIC IDENTITY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36F07F-5A62-4B9B-9ACC-655B98A82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Symbols of the Commonwealth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56036bb01048e0"/>
          <a:stretch xmlns:a="http://schemas.openxmlformats.org/drawingml/2006/main"/>
        </p:blipFill>
        <p:spPr>
          <a:xfrm xmlns:a="http://schemas.openxmlformats.org/drawingml/2006/main">
            <a:off x="11125200" y="365760"/>
            <a:ext cx="685800" cy="41148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0C0890-F544-40F2-96EB-51DFAFAD4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181588-9350-4743-8C42-162A4DC6C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9A415D-8CDA-4995-927C-AF5120D4A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F4CC71-BD13-42ED-B3F2-E555D4646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AEB183-220F-4932-816D-A45237CA8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D5637B-4DFE-4DE1-A1AD-44A0E9A78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29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e9244dc6cd48ac"/>
          <a:stretch xmlns:a="http://schemas.openxmlformats.org/drawingml/2006/main"/>
        </p:blipFill>
        <p:spPr>
          <a:xfrm xmlns:a="http://schemas.openxmlformats.org/drawingml/2006/main">
            <a:off x="571500" y="1662113"/>
            <a:ext cx="2952750" cy="1771650"/>
          </a:xfrm>
          <a:prstGeom xmlns:a="http://schemas.openxmlformats.org/drawingml/2006/main" prst="roundRect">
            <a:avLst>
              <a:gd name="adj" fmla="val 3721"/>
            </a:avLst>
          </a:prstGeom>
        </p:spPr>
      </p:pic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73a31e1522419c">
            <a:extLst>
              <a:ext uri="{96DAC541-7B7A-43D3-8B79-37D633B846F1}">
                <asvg:svgBlip xmlns:asvg="http://schemas.microsoft.com/office/drawing/2016/SVG/main" r:embed="R481693c2d6344f8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4095750" y="1428750"/>
            <a:ext cx="2381250" cy="2381250"/>
          </a:xfrm>
          <a:prstGeom xmlns:a="http://schemas.openxmlformats.org/drawingml/2006/main" prst="roundRect">
            <a:avLst>
              <a:gd name="adj" fmla="val 3200"/>
            </a:avLst>
          </a:prstGeom>
        </p:spPr>
      </p:pic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28e333100846ec"/>
          <a:srcRect xmlns:a="http://schemas.openxmlformats.org/drawingml/2006/main" l="0" t="14158" r="0" b="1415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48500" y="1428750"/>
            <a:ext cx="4429125" cy="2381250"/>
          </a:xfrm>
          <a:prstGeom xmlns:a="http://schemas.openxmlformats.org/drawingml/2006/main" prst="roundRect">
            <a:avLst>
              <a:gd name="adj" fmla="val 3200"/>
            </a:avLst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95BB97-F479-4183-96A2-00E49556C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714750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03A5C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03A5C"/>
                </a:solidFill>
                <a:latin typeface="Aptos"/>
                <a:ea typeface="Aptos"/>
                <a:cs typeface="Aptos"/>
              </a:rPr>
              <a:t>STATE FLAG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0FA24E-5E07-47C0-AFBF-505A7E303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09575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152A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52A38"/>
                </a:solidFill>
                <a:latin typeface="Aptos"/>
                <a:ea typeface="Aptos"/>
                <a:cs typeface="Aptos"/>
              </a:rPr>
              <a:t>White field with the coat of arms. The present form dates to 1971.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3F75FC-EBA9-48A2-946E-BC56232EF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714750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03A5C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03A5C"/>
                </a:solidFill>
                <a:latin typeface="Aptos"/>
                <a:ea typeface="Aptos"/>
                <a:cs typeface="Aptos"/>
              </a:rPr>
              <a:t>GREAT SEAL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E74B28-37D5-4461-91B5-E490C5467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095750"/>
            <a:ext cx="2571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93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152A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52A38"/>
                </a:solidFill>
                <a:latin typeface="Aptos"/>
                <a:ea typeface="Aptos"/>
                <a:cs typeface="Aptos"/>
              </a:rPr>
              <a:t>An official emblem used on government documents and buildings.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F1EDF2-073F-4C1C-ABEC-49C8A5DCE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3714750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03A5C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03A5C"/>
                </a:solidFill>
                <a:latin typeface="Aptos"/>
                <a:ea typeface="Aptos"/>
                <a:cs typeface="Aptos"/>
              </a:rPr>
              <a:t>GOLDEN DOME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688404-D388-4C5A-BDDF-F89490E91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095750"/>
            <a:ext cx="319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152A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152A38"/>
                </a:solidFill>
                <a:latin typeface="Aptos"/>
                <a:ea typeface="Aptos"/>
                <a:cs typeface="Aptos"/>
              </a:rPr>
              <a:t>The State House dome is a familiar symbol of Massachusetts government.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0C090D-A780-4DAB-9888-1360475E5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95875"/>
            <a:ext cx="10096500" cy="8382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E8F2F8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963A56-8F75-432A-9E46-5060205BC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229225"/>
            <a:ext cx="9429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3A5C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03A5C"/>
                </a:solidFill>
                <a:latin typeface="Aptos"/>
                <a:ea typeface="Aptos"/>
                <a:cs typeface="Aptos"/>
              </a:rPr>
              <a:t>Official state colors: blue, green, and cranberry. This deck also uses gold to represent the State House dome.</a:t>
            </a:r>
          </a:p>
        </p:txBody>
      </p:sp>
    </p:spTree>
    <p:extLst>
      <p:ext uri="{BB962C8B-B14F-4D97-AF65-F5344CB8AC3E}">
        <p14:creationId xmlns:p14="http://schemas.microsoft.com/office/powerpoint/2010/main" val="105567031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5F5E08-964A-4CFD-B76F-7ED44DEDC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EA0216-5FD6-42A2-B18F-F109940E4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1FDF33-DDB8-4BB1-8895-065B76C5D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7145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SYMBOLS CHANGE AND CARRY HISTORY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A6F7A0-D9FD-4247-917B-823C2FAA0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The Massachusetts motto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b1e7648c954a5d"/>
          <a:stretch xmlns:a="http://schemas.openxmlformats.org/drawingml/2006/main"/>
        </p:blipFill>
        <p:spPr>
          <a:xfrm xmlns:a="http://schemas.openxmlformats.org/drawingml/2006/main">
            <a:off x="11125200" y="365760"/>
            <a:ext cx="685800" cy="41148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ED62D8-AB62-42A9-A4B8-36C7B679C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528CC7-85C4-4B8B-BF1D-CA87FF8D1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99DE4A-36F0-401F-924D-B13A98B08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E9E7B2-8B71-4D8D-8E4F-D9D1A400E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D958B5-F242-43E4-858C-B06CC740B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DADF66-C5BD-4DDD-BCB2-904CE5C20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30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184f4dc97a46f1">
            <a:extLst>
              <a:ext uri="{96DAC541-7B7A-43D3-8B79-37D633B846F1}">
                <asvg:svgBlip xmlns:asvg="http://schemas.microsoft.com/office/drawing/2016/SVG/main" r:embed="R956393393fab4c6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62000" y="1524000"/>
            <a:ext cx="3429000" cy="3429000"/>
          </a:xfrm>
          <a:prstGeom xmlns:a="http://schemas.openxmlformats.org/drawingml/2006/main" prst="roundRect">
            <a:avLst>
              <a:gd name="adj" fmla="val 2222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7D091F-F854-4E0F-88E4-A21BA9BE7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1714500"/>
            <a:ext cx="6286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03A5C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103A5C"/>
                </a:solidFill>
                <a:latin typeface="Aptos"/>
                <a:ea typeface="Aptos"/>
                <a:cs typeface="Aptos"/>
              </a:rPr>
              <a:t>Ense petit placidam sub libertate quietem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FA381B-E67A-4969-A52F-F784951D5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2619375"/>
            <a:ext cx="5619750" cy="1000125"/>
          </a:xfrm>
          <a:prstGeom xmlns:a="http://schemas.openxmlformats.org/drawingml/2006/main" prst="roundRect">
            <a:avLst>
              <a:gd name="adj" fmla="val 7619"/>
            </a:avLst>
          </a:prstGeom>
          <a:solidFill xmlns:a="http://schemas.openxmlformats.org/drawingml/2006/main">
            <a:srgbClr val="E8F2F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23922D-D93B-49A7-A131-3BE022713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2762250"/>
            <a:ext cx="5048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52A38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52A38"/>
                </a:solidFill>
                <a:latin typeface="Aptos"/>
                <a:ea typeface="Aptos"/>
                <a:cs typeface="Aptos"/>
              </a:rPr>
              <a:t>“By the sword we seek peace, but peace only under liberty.”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C26904-5A2D-486D-902F-7D81C3465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952875"/>
            <a:ext cx="6096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52A38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152A38"/>
                </a:solidFill>
                <a:latin typeface="Aptos"/>
                <a:ea typeface="Aptos"/>
                <a:cs typeface="Aptos"/>
              </a:rPr>
              <a:t>The arrow on the current coat of arms points downward as a sign of peace. The star marks Massachusetts as one of the original states.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71953B-F148-4E0C-AC9A-4BC5A3BB0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5048250"/>
            <a:ext cx="6191250" cy="80010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8EEF1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4F3349-15BA-48F8-AF88-A8BFA7E3B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5143500"/>
            <a:ext cx="5619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3951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9E2F4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9E2F4F"/>
                </a:solidFill>
                <a:latin typeface="Aptos"/>
                <a:ea typeface="Aptos"/>
                <a:cs typeface="Aptos"/>
              </a:rPr>
              <a:t>People are also discussing how the seal and motto represent Indigenous people. State symbols can be studied, questioned, and changed through government.</a:t>
            </a:r>
          </a:p>
        </p:txBody>
      </p:sp>
    </p:spTree>
    <p:extLst>
      <p:ext uri="{BB962C8B-B14F-4D97-AF65-F5344CB8AC3E}">
        <p14:creationId xmlns:p14="http://schemas.microsoft.com/office/powerpoint/2010/main" val="216132584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A9FE66-F5F6-457D-B767-FE25CE816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0A407D-F0CC-4CE0-92D0-A55323A5D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63B7B2-9A09-4CD9-BA7E-C2BE59005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7145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WATCH, NOTICE, DISCUSS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70F6EC-AE39-4CCA-8954-B0CA7477D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Video stop: voting in a neighborhood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117d5a649b4a3a"/>
          <a:stretch xmlns:a="http://schemas.openxmlformats.org/drawingml/2006/main"/>
        </p:blipFill>
        <p:spPr>
          <a:xfrm xmlns:a="http://schemas.openxmlformats.org/drawingml/2006/main">
            <a:off x="11125200" y="365760"/>
            <a:ext cx="685800" cy="41148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8BA85D-5AAB-4E70-A442-6E9B363F9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C62979-BD57-4A0A-9588-2CC9F0922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537000-17BF-4E99-9FAD-2652B30D1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E9B55B-67EB-42FD-B695-B51FCB49F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C6BCC0-3A69-457D-BD94-C55AA91DF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8A72FD-A4F1-4327-9D1B-808A05925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31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f9d131b3434e45"/>
          <a:srcRect xmlns:a="http://schemas.openxmlformats.org/drawingml/2006/main" l="0" t="85" r="0" b="8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" y="1476375"/>
            <a:ext cx="6191250" cy="3476625"/>
          </a:xfrm>
          <a:prstGeom xmlns:a="http://schemas.openxmlformats.org/drawingml/2006/main" prst="roundRect">
            <a:avLst>
              <a:gd name="adj" fmla="val 2192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D27E67-A14E-4244-801D-65149018C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714500"/>
            <a:ext cx="40957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0C47BD-EA59-4D48-9D50-23784A8D9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1733550"/>
            <a:ext cx="38671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hlinkClick xmlns:r="http://schemas.openxmlformats.org/officeDocument/2006/relationships" r:id="R043d3692c18f4634"/>
              </a:rPr>
              <a:t>▶  WATCH THE PBS VOTING CLIP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85CDCE-9A4D-4360-9BD5-0DBF9FBEC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619375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3A5C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03A5C"/>
                </a:solidFill>
                <a:latin typeface="Aptos"/>
                <a:ea typeface="Aptos"/>
                <a:cs typeface="Aptos"/>
              </a:rPr>
              <a:t>Before watching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633EBB-DE9E-4A5C-86D4-56944A342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00375"/>
            <a:ext cx="409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52A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52A38"/>
                </a:solidFill>
                <a:latin typeface="Aptos"/>
                <a:ea typeface="Aptos"/>
                <a:cs typeface="Aptos"/>
              </a:rPr>
              <a:t>What choice will the voters make?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655092-0337-4F2B-A946-14B196140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61950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3A5C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03A5C"/>
                </a:solidFill>
                <a:latin typeface="Aptos"/>
                <a:ea typeface="Aptos"/>
                <a:cs typeface="Aptos"/>
              </a:rPr>
              <a:t>During the clip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97EB22-93A6-49C1-AD94-63D3071F6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000500"/>
            <a:ext cx="4095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52A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52A38"/>
                </a:solidFill>
                <a:latin typeface="Aptos"/>
                <a:ea typeface="Aptos"/>
                <a:cs typeface="Aptos"/>
              </a:rPr>
              <a:t>Notice the ballot, the choices, and how the vote stays fair.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A51125-1CFD-42D1-91FB-BDF819AA7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810125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3A5C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03A5C"/>
                </a:solidFill>
                <a:latin typeface="Aptos"/>
                <a:ea typeface="Aptos"/>
                <a:cs typeface="Aptos"/>
              </a:rPr>
              <a:t>After watching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165024-48C9-4FAA-B2DE-B8F8CA0B8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191125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52A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52A38"/>
                </a:solidFill>
                <a:latin typeface="Aptos"/>
                <a:ea typeface="Aptos"/>
                <a:cs typeface="Aptos"/>
              </a:rPr>
              <a:t>How is their vote like our mock election?</a:t>
            </a:r>
          </a:p>
        </p:txBody>
      </p:sp>
    </p:spTree>
    <p:extLst>
      <p:ext uri="{BB962C8B-B14F-4D97-AF65-F5344CB8AC3E}">
        <p14:creationId xmlns:p14="http://schemas.microsoft.com/office/powerpoint/2010/main" val="1157548013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915AF3-4F7B-4883-A81D-3088B5836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9E74F9-08E9-4042-BEAD-0397B2BBA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4B2FBA-6D28-4C2F-9B57-BF0E589DF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7145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GOVERNOR AND LEGISLATURE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5B6FCE-8D6B-4BCC-9879-DD7E5E579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Video stop: how a Massachusetts bill becomes law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25a7b01296441a"/>
          <a:stretch xmlns:a="http://schemas.openxmlformats.org/drawingml/2006/main"/>
        </p:blipFill>
        <p:spPr>
          <a:xfrm xmlns:a="http://schemas.openxmlformats.org/drawingml/2006/main">
            <a:off x="11125200" y="365760"/>
            <a:ext cx="685800" cy="41148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C982A1-EC65-4A98-8B3D-26AA4F648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FB0B94-EBBB-4CB3-9B5E-F7126883C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EFB4F9-371D-48EF-BD40-37F58AE31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2488F6-6E0E-483C-8D72-E9562A565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F57F51-6DA3-4F5D-A42C-D24626031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86A1C9-2DCD-4C6E-979B-460DB672F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32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bb2fa0669d4943"/>
          <a:srcRect xmlns:a="http://schemas.openxmlformats.org/drawingml/2006/main" l="0" t="12564" r="0" b="1256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" y="1476375"/>
            <a:ext cx="6191250" cy="3476625"/>
          </a:xfrm>
          <a:prstGeom xmlns:a="http://schemas.openxmlformats.org/drawingml/2006/main" prst="roundRect">
            <a:avLst>
              <a:gd name="adj" fmla="val 2192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4B199F-85B1-4A85-A629-7F9B6AC2C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714500"/>
            <a:ext cx="40957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73DF58-DDEC-4660-A6EF-CE209426B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1733550"/>
            <a:ext cx="38671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hlinkClick xmlns:r="http://schemas.openxmlformats.org/officeDocument/2006/relationships" r:id="Rd4cc0183f77e4d75"/>
              </a:rPr>
              <a:t>▶  WATCH THE MASSACHUSETTS PROCESS VIDEO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D10CDF-099C-4FCD-BB75-CDCA2BE16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619375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3A5C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03A5C"/>
                </a:solidFill>
                <a:latin typeface="Aptos"/>
                <a:ea typeface="Aptos"/>
                <a:cs typeface="Aptos"/>
              </a:rPr>
              <a:t>Teacher preview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F5ABCC-C7E8-4136-9539-03A170F37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00375"/>
            <a:ext cx="4095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52A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52A38"/>
                </a:solidFill>
                <a:latin typeface="Aptos"/>
                <a:ea typeface="Aptos"/>
                <a:cs typeface="Aptos"/>
              </a:rPr>
              <a:t>The full video uses vocabulary above the Grade 1-2 level. Use a short selected section.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948A8B-5B2E-49EF-9AF5-8F59AC9DD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90525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3A5C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03A5C"/>
                </a:solidFill>
                <a:latin typeface="Aptos"/>
                <a:ea typeface="Aptos"/>
                <a:cs typeface="Aptos"/>
              </a:rPr>
              <a:t>Listening focus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10E2C9-ADDD-48ED-BB88-5C25B4BC4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286250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52A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152A38"/>
                </a:solidFill>
                <a:latin typeface="Aptos"/>
                <a:ea typeface="Aptos"/>
                <a:cs typeface="Aptos"/>
              </a:rPr>
              <a:t>Who discusses and votes on a bill? What choice does the governor make?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770BEC-23EF-4FA5-A888-76CCA5361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238750"/>
            <a:ext cx="390525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E8F2F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F31445-A39A-4B96-8217-338A4CFAC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5334000"/>
            <a:ext cx="361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358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03A5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03A5C"/>
                </a:solidFill>
                <a:latin typeface="Aptos"/>
                <a:ea typeface="Aptos"/>
                <a:cs typeface="Aptos"/>
              </a:rPr>
              <a:t>LEGISLATURE VOTES  +  GOVERNOR ACTS</a:t>
            </a:r>
          </a:p>
        </p:txBody>
      </p:sp>
    </p:spTree>
    <p:extLst>
      <p:ext uri="{BB962C8B-B14F-4D97-AF65-F5344CB8AC3E}">
        <p14:creationId xmlns:p14="http://schemas.microsoft.com/office/powerpoint/2010/main" val="328292534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C8FA8AF-67F1-44A1-9FED-CFAFFC0E3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CE9763-BD45-44BC-BF0B-0ECBAC915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0490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05F776-2BA5-4F83-B0EC-8A8BEF32D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71450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2CC6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2CC60"/>
                </a:solidFill>
                <a:latin typeface="Aptos"/>
                <a:ea typeface="Aptos"/>
                <a:cs typeface="Aptos"/>
              </a:rPr>
              <a:t>VIRTUAL FIELD TRIP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6E6BF1-AB9B-44DA-A3E6-EA35A7EA9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8625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6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Explore the Massachusetts State House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c0ff69b158498d"/>
          <a:stretch xmlns:a="http://schemas.openxmlformats.org/drawingml/2006/main"/>
        </p:blipFill>
        <p:spPr>
          <a:xfrm xmlns:a="http://schemas.openxmlformats.org/drawingml/2006/main">
            <a:off x="11125200" y="365760"/>
            <a:ext cx="685800" cy="41148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5AE96B-D692-42AC-8232-0CDB71B99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6750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3A5C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B086F4-7126-4779-A7C1-7BE69B57C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29400"/>
            <a:ext cx="8858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A6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E6F071-FF20-4E31-896D-58CC6EB98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A5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F83850-A94E-42D8-9DE4-3EFA0D461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6629400"/>
            <a:ext cx="1666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4BE2A6-EC38-49CB-9C24-413BB1D88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7975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MVPCS MOCK GOVERNOR ELECTION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76A532-799A-4A67-82C5-8C07F26E2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1450" y="6657975"/>
            <a:ext cx="285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9259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6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33</a:t>
            </a:r>
          </a:p>
        </p:txBody>
      </p:sp>
      <p:pic>
        <p:nvPicPr>
          <p:cNvPr id="3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3c80316040409f"/>
          <a:srcRect xmlns:a="http://schemas.openxmlformats.org/drawingml/2006/main" l="0" t="10000" r="0" b="100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23875" y="1381125"/>
            <a:ext cx="7143750" cy="4286250"/>
          </a:xfrm>
          <a:prstGeom xmlns:a="http://schemas.openxmlformats.org/drawingml/2006/main" prst="roundRect">
            <a:avLst>
              <a:gd name="adj" fmla="val 1778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1C4361-4B4D-4916-9F51-00153C520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571625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667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3A5C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03A5C"/>
                </a:solidFill>
                <a:latin typeface="Aptos"/>
                <a:ea typeface="Aptos"/>
                <a:cs typeface="Aptos"/>
              </a:rPr>
              <a:t>Look for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F6BD93-EEF3-458E-AC86-A0EC6B5B1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095500"/>
            <a:ext cx="314325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E8F2F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58EB1F-AE38-4469-B39D-15CCB4E8E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152650"/>
            <a:ext cx="276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52A38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52A38"/>
                </a:solidFill>
                <a:latin typeface="Aptos"/>
                <a:ea typeface="Aptos"/>
                <a:cs typeface="Aptos"/>
              </a:rPr>
              <a:t>★  the golden dome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38D8AA-7E53-4C48-BE95-5DAC61298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762250"/>
            <a:ext cx="314325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4F8FB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69D4E7-DE32-4BC3-A190-99D32570C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819400"/>
            <a:ext cx="276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52A38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52A38"/>
                </a:solidFill>
                <a:latin typeface="Aptos"/>
                <a:ea typeface="Aptos"/>
                <a:cs typeface="Aptos"/>
              </a:rPr>
              <a:t>★  the House chamber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D34811-5A11-44E3-BBAA-14C5046BD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429000"/>
            <a:ext cx="314325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E8F2F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EBDFC6-14B4-43A7-980E-D56B27074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486150"/>
            <a:ext cx="276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52A38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52A38"/>
                </a:solidFill>
                <a:latin typeface="Aptos"/>
                <a:ea typeface="Aptos"/>
                <a:cs typeface="Aptos"/>
              </a:rPr>
              <a:t>★  the Senate chamber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AF04A0-8EAD-4DEC-82EC-C5C52471F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095750"/>
            <a:ext cx="314325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4F8FB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381E79-4189-4849-9CA1-2EB36E53A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152900"/>
            <a:ext cx="276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52A38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52A38"/>
                </a:solidFill>
                <a:latin typeface="Aptos"/>
                <a:ea typeface="Aptos"/>
                <a:cs typeface="Aptos"/>
              </a:rPr>
              <a:t>★  the governor’s office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378A9D9-2C5A-471D-9718-303622134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762500"/>
            <a:ext cx="314325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E8F2F8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8500F0-8D42-4FE4-A859-4C4C1D47F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819650"/>
            <a:ext cx="276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152A38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52A38"/>
                </a:solidFill>
                <a:latin typeface="Aptos"/>
                <a:ea typeface="Aptos"/>
                <a:cs typeface="Aptos"/>
              </a:rPr>
              <a:t>★  Massachusetts symbols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F8A8E4A-2227-4D45-A0BB-6FFCBED43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5476875"/>
            <a:ext cx="34290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9E2F4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7992B2C-67F4-4D86-8D00-3AB038525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5495925"/>
            <a:ext cx="320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5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hlinkClick xmlns:r="http://schemas.openxmlformats.org/officeDocument/2006/relationships" r:id="R9ef649b112c04b22"/>
              </a:rPr>
              <a:t>▶  OPEN THE OFFICIAL VIRTUAL TOUR</a:t>
            </a:r>
          </a:p>
        </p:txBody>
      </p:sp>
    </p:spTree>
    <p:extLst>
      <p:ext uri="{BB962C8B-B14F-4D97-AF65-F5344CB8AC3E}">
        <p14:creationId xmlns:p14="http://schemas.microsoft.com/office/powerpoint/2010/main" val="13986529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2026-09-16T02:06:42.7630000Z</dcterms:created>
  <dcterms:modified xsi:type="dcterms:W3CDTF">2026-09-16T02:06:42.7630000Z</dcterms:modified>
</coreProperties>
</file>