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6858000" cx="12192000"/>
  <p:notesSz cx="6858000" cy="9144000"/>
  <p:embeddedFontLst>
    <p:embeddedFont>
      <p:font typeface="Oswald"/>
      <p:regular r:id="rId24"/>
      <p:bold r:id="rId25"/>
    </p:embeddedFont>
    <p:embeddedFont>
      <p:font typeface="Barlow"/>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Oswald-regular.fntdata"/><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Barlow-regular.fntdata"/><Relationship Id="rId25" Type="http://schemas.openxmlformats.org/officeDocument/2006/relationships/font" Target="fonts/Oswald-bold.fntdata"/><Relationship Id="rId28" Type="http://schemas.openxmlformats.org/officeDocument/2006/relationships/font" Target="fonts/Barlow-italic.fntdata"/><Relationship Id="rId27" Type="http://schemas.openxmlformats.org/officeDocument/2006/relationships/font" Target="fonts/Barlow-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Barlow-boldItalic.fnt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 name="Google Shape;28;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Launch after students begin the do-now. Exterior photo: Daderot, Wikimedia Commons, CC0, https://commons.wikimedia.org/wiki/File:Massachusetts_State_House_-_Boston,_MA_-_DSC04664.JPG . Building history: https://www.sec.state.ma.us/divisions/state-house-tours/trsbok/trstour.htm</a:t>
            </a:r>
            <a:endParaRPr/>
          </a:p>
        </p:txBody>
      </p:sp>
      <p:sp>
        <p:nvSpPr>
          <p:cNvPr id="29" name="Google Shape;29;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 name="Shape 40"/>
        <p:cNvGrpSpPr/>
        <p:nvPr/>
      </p:nvGrpSpPr>
      <p:grpSpPr>
        <a:xfrm>
          <a:off x="0" y="0"/>
          <a:ext cx="0" cy="0"/>
          <a:chOff x="0" y="0"/>
          <a:chExt cx="0" cy="0"/>
        </a:xfrm>
      </p:grpSpPr>
      <p:sp>
        <p:nvSpPr>
          <p:cNvPr id="41" name="Google Shape;41;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 name="Google Shape;42;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Students work independently on page 1. Expected answers: blue 9 × 9 = 81 and white 100 − 81 = 19 square units. Explain percentages as parts out of 100 without requiring a separate percent lesson. This is a model of the reporting percentage, not 100 actual ballots. Teacher-supplied news screenshot, 6:49 a.m., November 4, 2026. Reelection reporting: https://www.wbur.org/news/2026/11/03/massachusetts-healey-governor-race-election-result</a:t>
            </a:r>
            <a:endParaRPr/>
          </a:p>
        </p:txBody>
      </p:sp>
      <p:sp>
        <p:nvSpPr>
          <p:cNvPr id="43" name="Google Shape;43;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7" name="Google Shape;157;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Read “81% reporting” precisely. Do not say she won 81% of the vote. The screenshot is interim and is not a certified final result. AP called the race. Teacher-supplied news screenshot, 6:49 a.m., November 4, 2026. Reelection reporting: https://www.wbur.org/news/2026/11/03/massachusetts-healey-governor-race-election-result</a:t>
            </a:r>
            <a:endParaRPr/>
          </a:p>
        </p:txBody>
      </p:sp>
      <p:sp>
        <p:nvSpPr>
          <p:cNvPr id="158" name="Google Shape;158;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4" name="Google Shape;174;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Public, age-appropriate family information. Joanna Lydgate is described as her partner. Avoid private-life speculation or asking students to compare their own family arrangements. Bio and portrait: https://www.nga.org/governor/maura-healy/ ; https://massgovernor.substack.com/about Ask students which side lengths they would measure to find the area of a rectangular photo print.</a:t>
            </a:r>
            <a:endParaRPr/>
          </a:p>
        </p:txBody>
      </p:sp>
      <p:sp>
        <p:nvSpPr>
          <p:cNvPr id="175" name="Google Shape;175;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9" name="Google Shape;189;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Harvard identifies Healey as a 1991–92 co-captain and jersey 14. Do not invent personal playing statistics. https://gocrimson.com/news/2023/1/31/general-gov-healey-92-discusses-journey-womens-athletics-with-mcdermott ; https://gocrimson.com/sports/womens-basketball/roster/maura-healey/20693 . Basketball image: Harvard University, published by The Boston Globe, https://www.bostonglobe.com/lifestyle/names/2016/07/01/attorney-general-maura-healey-pays-tribute-pat-summitt/lEZFrhyM1KRtNb6nwcba1L/story.html</a:t>
            </a:r>
            <a:endParaRPr/>
          </a:p>
        </p:txBody>
      </p:sp>
      <p:sp>
        <p:nvSpPr>
          <p:cNvPr id="190" name="Google Shape;190;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Point to the rectangular painting, table surfaces, door panels, or window panes. Ask what measurements would be needed. Do not infer actual object dimensions from the perspective photograph. Official interior photo: https://www.sec.state.ma.us/divisions/state-house-tours/information/interior-photos.htm .</a:t>
            </a:r>
            <a:endParaRPr/>
          </a:p>
        </p:txBody>
      </p:sp>
      <p:sp>
        <p:nvSpPr>
          <p:cNvPr id="206" name="Google Shape;206;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9" name="Google Shape;219;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Albert Herter painted the mural in 1942. Official image and catalogue: https://malegislature.gov/VirtualTour/FloorView?floorId=3 . The Constitution manuscript reproduction on Mat 3 comes from the Commonwealth Museum: https://www.sec.state.ma.us/divisions/commonwealth-museum/exhibits/treasures/constitution.htm. The original manuscript is not claimed to be in the State House. This painting is a later representation of the drafting work.</a:t>
            </a:r>
            <a:endParaRPr/>
          </a:p>
        </p:txBody>
      </p:sp>
      <p:sp>
        <p:nvSpPr>
          <p:cNvPr id="220" name="Google Shape;220;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Give a one-minute reminder; students already know basic area. Demonstrate pairing two half-covered grid cells if needed. Rulers measure side lengths; area uses square units. The court mat includes a scale tile. The map has no real-world scale.</a:t>
            </a:r>
            <a:endParaRPr/>
          </a:p>
        </p:txBody>
      </p:sp>
      <p:sp>
        <p:nvSpPr>
          <p:cNvPr id="236" name="Google Shape;236;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Groups A/B/C/D/E start at stations 1/2/3/4/5. Suggested sizes: 3,3,3,3,2. Rotate Reader, Measurer, Checker roles. Pair combines Reader and Checker. Five rounds of eight minutes; allow one minute between rounds. Read each station preview briefly, then return to slide 16 during work.</a:t>
            </a:r>
            <a:endParaRPr/>
          </a:p>
        </p:txBody>
      </p:sp>
      <p:sp>
        <p:nvSpPr>
          <p:cNvPr id="256" name="Google Shape;256;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0" name="Google Shape;280;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Memorial Hall is also called the Hall of Flags. It differs from the Great Hall with city and town flags. Official tour: https://commons.wikimedia.org/wiki/File:Flag_of_Massachusetts.svg ; https://www.sec.state.ma.us/divisions/state-house-tours/trsbok/flag.htm. Official room photo: https://www.sec.state.ma.us/divisions/state-house-tours/information/interior-photos.htm . Mat 1: large 10 × 6 = 60 cm², small 5 × 3 = 15 cm². Difference 45 cm². Area quadruples when both side lengths double.</a:t>
            </a:r>
            <a:endParaRPr/>
          </a:p>
        </p:txBody>
      </p:sp>
      <p:sp>
        <p:nvSpPr>
          <p:cNvPr id="281" name="Google Shape;281;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0" name="Google Shape;300;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Mat 2. Court: 9.4 × 5 cm, rounded to 9 × 5 gives about 45 cm². Photograph border: 4 × 6 = 24 cm². Court print covers more paper. This does not compare the real sizes of the person and court. Optional scale: 1 cm = 10 ft, so 1 cm² = 100 ft² and 45 cm² represents about 4,500 ft². Source: https://ncaaorg.s3.amazonaws.com/championships/sports/basketball/rules/common/PRXBB_CourtDiagram.pdf. Basketball photo: Harvard University via The Boston Globe, credited in teacher guide.</a:t>
            </a:r>
            <a:endParaRPr/>
          </a:p>
        </p:txBody>
      </p:sp>
      <p:sp>
        <p:nvSpPr>
          <p:cNvPr id="301" name="Google Shape;301;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4" name="Google Shape;324;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Measure printed Mat3, not this projected drawing. Outer7×9cm; inner5×7cm; border28cm². The display mat is designed for this lesson. Manuscript image:https://www.sec.state.ma.us/divisions/commonwealth-museum/exhibits/treasures/constitution.htm. A classroom pen is a prop, not Healey’s actual pen. Its trace is a flat footprint, not curved surface area.</a:t>
            </a:r>
            <a:endParaRPr/>
          </a:p>
        </p:txBody>
      </p:sp>
      <p:sp>
        <p:nvSpPr>
          <p:cNvPr id="325" name="Google Shape;325;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5" name="Google Shape;345;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Mat 4 now uses a 12 × 4 centimeter grid. Whole grid area: 48 cm². Reference fish silhouette: about 19 cm²; accept reasoned estimates around 16–24 cm². Leave out shadow, wires, and background. Sacred Cod facts: https://malegislature.gov/VirtualTour/FloorView?floorId=3 ; https://commons.wikimedia.org/wiki/File:The_Sacred_Cod_of_Massachusetts.jpg (Dennis Wright, CC BY 2.0). Chamber photo: Liberma, CC BY-SA 4.0, https://commons.wikimedia.org/wiki/File:Sacred_Cod_-_For_Wikipedia.jpg . Detail: Dennis Wright, CC BY 2.0.</a:t>
            </a:r>
            <a:endParaRPr/>
          </a:p>
        </p:txBody>
      </p:sp>
      <p:sp>
        <p:nvSpPr>
          <p:cNvPr id="346" name="Google Shape;346;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1" name="Google Shape;361;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Mat 5 uses an 8 × 9 centimeter grid. Whole area: 72 cm². Reference printed footprint: about 37 cm²; accept careful estimates around 33–42 cm². Count walls and enclosed spaces together, not usable floor area. The official tour map gives no real-world scale. https://www.sec.state.ma.us/divisions/state-house-tours/download/self-guided.pdf</a:t>
            </a:r>
            <a:endParaRPr/>
          </a:p>
        </p:txBody>
      </p:sp>
      <p:sp>
        <p:nvSpPr>
          <p:cNvPr id="362" name="Google Shape;362;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7" name="Google Shape;377;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Optional alternative at Station 5. Published room: 55 ft square, directly below the gold dome. https://malegislature.gov/VirtualTour/FloorView?floorId=3 . Photo: Secretary of the Commonwealth official interior gallery. Model side 5.5 cm. Base area 30.25 cm². Chosen model height 2 cm gives volume 60.5 cm³. The chosen height does not establish the real ceiling height or room volume. Bonus real square footprint: 3,025 ft².</a:t>
            </a:r>
            <a:endParaRPr/>
          </a:p>
        </p:txBody>
      </p:sp>
      <p:sp>
        <p:nvSpPr>
          <p:cNvPr id="378" name="Google Shape;378;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4" name="Google Shape;394;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Leave this slide projected during rotations. Start an8-minute classroom timer. Circulate first to Station2 to support square scale units. For two students combine Reader andChecker. Four1-minute transitions. If needed run the lesson in two sessions, retaining packets and group order.</a:t>
            </a:r>
            <a:endParaRPr/>
          </a:p>
        </p:txBody>
      </p:sp>
      <p:sp>
        <p:nvSpPr>
          <p:cNvPr id="395" name="Google Shape;395;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0" name="Google Shape;410;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Use after station work. Fish estimates around 16–24 cm² and map estimates around 33–42 cm² are reasonable with a clear method. Whole grids: fish 48 cm², map 72 cm². Exact and estimated refer to the printed models. Optional Senate challenge: model base 30.25 cm² and model volume 60.5 cm³. See teacher guide for complete solutions.</a:t>
            </a:r>
            <a:endParaRPr/>
          </a:p>
        </p:txBody>
      </p:sp>
      <p:sp>
        <p:nvSpPr>
          <p:cNvPr id="411" name="Google Shape;411;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7" name="Google Shape;427;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Independent exit ticket.48cm² whole sign;20cm² photo;28cm²outside. Fish/map requireestimatingirregularoutlines;courtusesrounding. Historicalfact responsesvary. Lookforunitsandmethodaswellasarithmetic.</a:t>
            </a:r>
            <a:endParaRPr/>
          </a:p>
        </p:txBody>
      </p:sp>
      <p:sp>
        <p:nvSpPr>
          <p:cNvPr id="428" name="Google Shape;428;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1" name="Google Shape;441;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Full clickable sources and image credits are in the teacher guide, pages 6–7. Official room photos: https://www.sec.state.ma.us/divisions/state-house-tours/information/interior-photos.htm . Mural, Sacred Cod catalogue, and Senate dimensions: https://malegislature.gov/VirtualTour/FloorView?floorId=3 . House chamber photograph: Liberma, CC BY-SA 4.0, https://commons.wikimedia.org/wiki/File:Sacred_Cod_-_For_Wikipedia.jpg . Other primary sources: Secretary of the Commonwealth, Commonwealth Museum, Harvard Athletics, National Governors Association, and NCAA. All election percentages refer to the teacher-supplied interim screenshot.</a:t>
            </a:r>
            <a:endParaRPr/>
          </a:p>
        </p:txBody>
      </p:sp>
      <p:sp>
        <p:nvSpPr>
          <p:cNvPr id="442" name="Google Shape;442;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title"/>
          </p:nvPr>
        </p:nvSpPr>
        <p:spPr>
          <a:xfrm>
            <a:off x="1219200" y="2590800"/>
            <a:ext cx="9753600" cy="990600"/>
          </a:xfrm>
          <a:prstGeom prst="rect">
            <a:avLst/>
          </a:prstGeom>
          <a:noFill/>
          <a:ln>
            <a:noFill/>
          </a:ln>
        </p:spPr>
        <p:txBody>
          <a:bodyPr anchorCtr="0" anchor="ctr" bIns="0" lIns="0" spcFirstLastPara="1" rIns="0" wrap="square" tIns="0">
            <a:normAutofit/>
          </a:bodyPr>
          <a:lstStyle>
            <a:lvl1pPr lvl="0" marR="0" rtl="0" algn="ctr">
              <a:lnSpc>
                <a:spcPct val="110000"/>
              </a:lnSpc>
              <a:spcBef>
                <a:spcPts val="0"/>
              </a:spcBef>
              <a:spcAft>
                <a:spcPts val="0"/>
              </a:spcAft>
              <a:buClr>
                <a:schemeClr val="dk1"/>
              </a:buClr>
              <a:buSzPts val="4800"/>
              <a:buFont typeface="Arial"/>
              <a:buNone/>
              <a:defRPr b="1" i="0" sz="4800" u="none" cap="none" strike="noStrike">
                <a:solidFill>
                  <a:schemeClr val="dk1"/>
                </a:solidFill>
                <a:latin typeface="Arial"/>
                <a:ea typeface="Arial"/>
                <a:cs typeface="Arial"/>
                <a:sym typeface="Arial"/>
              </a:defRPr>
            </a:lvl1pPr>
            <a:lvl2pPr lvl="1"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2pPr>
            <a:lvl3pPr lvl="2"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3pPr>
            <a:lvl4pPr lvl="3"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4pPr>
            <a:lvl5pPr lvl="4"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5pPr>
            <a:lvl6pPr lvl="5"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6pPr>
            <a:lvl7pPr lvl="6"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7pPr>
            <a:lvl8pPr lvl="7"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8pPr>
            <a:lvl9pPr lvl="8" algn="ctr">
              <a:lnSpc>
                <a:spcPct val="110000"/>
              </a:lnSpc>
              <a:spcBef>
                <a:spcPts val="0"/>
              </a:spcBef>
              <a:spcAft>
                <a:spcPts val="0"/>
              </a:spcAft>
              <a:buClr>
                <a:schemeClr val="dk1"/>
              </a:buClr>
              <a:buSzPts val="4800"/>
              <a:buFont typeface="Arial"/>
              <a:buNone/>
              <a:defRPr b="1" sz="4800">
                <a:solidFill>
                  <a:schemeClr val="dk1"/>
                </a:solidFill>
                <a:latin typeface="Arial"/>
                <a:ea typeface="Arial"/>
                <a:cs typeface="Arial"/>
                <a:sym typeface="Arial"/>
              </a:defRPr>
            </a:lvl9pPr>
          </a:lstStyle>
          <a:p/>
        </p:txBody>
      </p:sp>
      <p:sp>
        <p:nvSpPr>
          <p:cNvPr id="13" name="Google Shape;13;p3"/>
          <p:cNvSpPr txBox="1"/>
          <p:nvPr>
            <p:ph idx="1" type="subTitle"/>
          </p:nvPr>
        </p:nvSpPr>
        <p:spPr>
          <a:xfrm>
            <a:off x="1828800" y="3771900"/>
            <a:ext cx="8534400" cy="762000"/>
          </a:xfrm>
          <a:prstGeom prst="rect">
            <a:avLst/>
          </a:prstGeom>
          <a:noFill/>
          <a:ln>
            <a:noFill/>
          </a:ln>
        </p:spPr>
        <p:txBody>
          <a:bodyPr anchorCtr="0" anchor="ctr" bIns="0" lIns="0" spcFirstLastPara="1" rIns="0" wrap="square" tIns="0">
            <a:normAutofit/>
          </a:bodyPr>
          <a:lstStyle>
            <a:lvl1pPr lvl="0"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1pPr>
            <a:lvl2pPr lvl="1"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2pPr>
            <a:lvl3pPr lvl="2"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3pPr>
            <a:lvl4pPr lvl="3"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4pPr>
            <a:lvl5pPr lvl="4"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5pPr>
            <a:lvl6pPr lvl="5"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6pPr>
            <a:lvl7pPr lvl="6"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7pPr>
            <a:lvl8pPr lvl="7"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8pPr>
            <a:lvl9pPr lvl="8" marR="0" rtl="0" algn="ctr">
              <a:lnSpc>
                <a:spcPct val="110000"/>
              </a:lnSpc>
              <a:spcBef>
                <a:spcPts val="0"/>
              </a:spcBef>
              <a:spcAft>
                <a:spcPts val="0"/>
              </a:spcAft>
              <a:buClr>
                <a:schemeClr val="dk1"/>
              </a:buClr>
              <a:buSzPts val="2100"/>
              <a:buFont typeface="Arial"/>
              <a:buNone/>
              <a:defRPr b="0" i="0" sz="21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4" name="Shape 14"/>
        <p:cNvGrpSpPr/>
        <p:nvPr/>
      </p:nvGrpSpPr>
      <p:grpSpPr>
        <a:xfrm>
          <a:off x="0" y="0"/>
          <a:ext cx="0" cy="0"/>
          <a:chOff x="0" y="0"/>
          <a:chExt cx="0" cy="0"/>
        </a:xfrm>
      </p:grpSpPr>
      <p:sp>
        <p:nvSpPr>
          <p:cNvPr id="15" name="Google Shape;15;p4"/>
          <p:cNvSpPr txBox="1"/>
          <p:nvPr>
            <p:ph type="title"/>
          </p:nvPr>
        </p:nvSpPr>
        <p:spPr>
          <a:xfrm>
            <a:off x="1219200" y="2857500"/>
            <a:ext cx="9753600" cy="1143000"/>
          </a:xfrm>
          <a:prstGeom prst="rect">
            <a:avLst/>
          </a:prstGeom>
          <a:noFill/>
          <a:ln>
            <a:noFill/>
          </a:ln>
        </p:spPr>
        <p:txBody>
          <a:bodyPr anchorCtr="0" anchor="ctr" bIns="0" lIns="0" spcFirstLastPara="1" rIns="0" wrap="square" tIns="0">
            <a:normAutofit/>
          </a:bodyPr>
          <a:lstStyle>
            <a:lvl1pPr lvl="0" marR="0" rtl="0" algn="ctr">
              <a:lnSpc>
                <a:spcPct val="110000"/>
              </a:lnSpc>
              <a:spcBef>
                <a:spcPts val="0"/>
              </a:spcBef>
              <a:spcAft>
                <a:spcPts val="0"/>
              </a:spcAft>
              <a:buClr>
                <a:schemeClr val="dk1"/>
              </a:buClr>
              <a:buSzPts val="4200"/>
              <a:buFont typeface="Arial"/>
              <a:buNone/>
              <a:defRPr b="1" i="0" sz="4200" u="none" cap="none" strike="noStrike">
                <a:solidFill>
                  <a:schemeClr val="dk1"/>
                </a:solidFill>
                <a:latin typeface="Arial"/>
                <a:ea typeface="Arial"/>
                <a:cs typeface="Arial"/>
                <a:sym typeface="Arial"/>
              </a:defRPr>
            </a:lvl1pPr>
            <a:lvl2pPr lvl="1"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2pPr>
            <a:lvl3pPr lvl="2"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3pPr>
            <a:lvl4pPr lvl="3"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4pPr>
            <a:lvl5pPr lvl="4"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5pPr>
            <a:lvl6pPr lvl="5"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6pPr>
            <a:lvl7pPr lvl="6"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7pPr>
            <a:lvl8pPr lvl="7"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8pPr>
            <a:lvl9pPr lvl="8" algn="ctr">
              <a:lnSpc>
                <a:spcPct val="110000"/>
              </a:lnSpc>
              <a:spcBef>
                <a:spcPts val="0"/>
              </a:spcBef>
              <a:spcAft>
                <a:spcPts val="0"/>
              </a:spcAft>
              <a:buClr>
                <a:schemeClr val="dk1"/>
              </a:buClr>
              <a:buSzPts val="4200"/>
              <a:buFont typeface="Arial"/>
              <a:buNone/>
              <a:defRPr b="1" sz="4200">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6" name="Shape 16"/>
        <p:cNvGrpSpPr/>
        <p:nvPr/>
      </p:nvGrpSpPr>
      <p:grpSpPr>
        <a:xfrm>
          <a:off x="0" y="0"/>
          <a:ext cx="0" cy="0"/>
          <a:chOff x="0" y="0"/>
          <a:chExt cx="0" cy="0"/>
        </a:xfrm>
      </p:grpSpPr>
      <p:sp>
        <p:nvSpPr>
          <p:cNvPr id="17" name="Google Shape;17;p5"/>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1" i="0" sz="3300" u="none" cap="none" strike="noStrike">
                <a:solidFill>
                  <a:schemeClr val="dk1"/>
                </a:solidFill>
                <a:latin typeface="Arial"/>
                <a:ea typeface="Arial"/>
                <a:cs typeface="Arial"/>
                <a:sym typeface="Arial"/>
              </a:defRPr>
            </a:lvl1pPr>
            <a:lvl2pPr lvl="1"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2pPr>
            <a:lvl3pPr lvl="2"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3pPr>
            <a:lvl4pPr lvl="3"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4pPr>
            <a:lvl5pPr lvl="4"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5pPr>
            <a:lvl6pPr lvl="5"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6pPr>
            <a:lvl7pPr lvl="6"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7pPr>
            <a:lvl8pPr lvl="7"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8pPr>
            <a:lvl9pPr lvl="8"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9pPr>
          </a:lstStyle>
          <a:p/>
        </p:txBody>
      </p:sp>
      <p:sp>
        <p:nvSpPr>
          <p:cNvPr id="18" name="Google Shape;18;p5"/>
          <p:cNvSpPr txBox="1"/>
          <p:nvPr>
            <p:ph idx="1" type="body"/>
          </p:nvPr>
        </p:nvSpPr>
        <p:spPr>
          <a:xfrm>
            <a:off x="685800" y="1905000"/>
            <a:ext cx="10820400" cy="4267200"/>
          </a:xfrm>
          <a:prstGeom prst="rect">
            <a:avLst/>
          </a:prstGeom>
          <a:noFill/>
          <a:ln>
            <a:noFill/>
          </a:ln>
        </p:spPr>
        <p:txBody>
          <a:bodyPr anchorCtr="0" anchor="t" bIns="0" lIns="0" spcFirstLastPara="1" rIns="0" wrap="square" tIns="0">
            <a:normAutofit/>
          </a:bodyPr>
          <a:lstStyle>
            <a:lvl1pPr indent="-371475" lvl="0" marL="457200" marR="0" rtl="0" algn="l">
              <a:lnSpc>
                <a:spcPct val="110000"/>
              </a:lnSpc>
              <a:spcBef>
                <a:spcPts val="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1pPr>
            <a:lvl2pPr indent="-371475" lvl="1" marL="914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2pPr>
            <a:lvl3pPr indent="-371475" lvl="2" marL="1371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3pPr>
            <a:lvl4pPr indent="-371475" lvl="3" marL="18288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4pPr>
            <a:lvl5pPr indent="-371475" lvl="4" marL="22860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5pPr>
            <a:lvl6pPr indent="-371475" lvl="5" marL="27432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6pPr>
            <a:lvl7pPr indent="-371475" lvl="6" marL="3200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7pPr>
            <a:lvl8pPr indent="-371475" lvl="7" marL="3657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8pPr>
            <a:lvl9pPr indent="-371475" lvl="8" marL="4114800" marR="0" rtl="0" algn="l">
              <a:lnSpc>
                <a:spcPct val="110000"/>
              </a:lnSpc>
              <a:spcBef>
                <a:spcPts val="1200"/>
              </a:spcBef>
              <a:spcAft>
                <a:spcPts val="1200"/>
              </a:spcAft>
              <a:buClr>
                <a:schemeClr val="dk1"/>
              </a:buClr>
              <a:buSzPts val="2250"/>
              <a:buFont typeface="Arial"/>
              <a:buChar char="•"/>
              <a:defRPr b="0" i="0" sz="225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
  <p:cSld name="Title and Two Column">
    <p:spTree>
      <p:nvGrpSpPr>
        <p:cNvPr id="19" name="Shape 19"/>
        <p:cNvGrpSpPr/>
        <p:nvPr/>
      </p:nvGrpSpPr>
      <p:grpSpPr>
        <a:xfrm>
          <a:off x="0" y="0"/>
          <a:ext cx="0" cy="0"/>
          <a:chOff x="0" y="0"/>
          <a:chExt cx="0" cy="0"/>
        </a:xfrm>
      </p:grpSpPr>
      <p:sp>
        <p:nvSpPr>
          <p:cNvPr id="20" name="Google Shape;20;p6"/>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1" i="0" sz="3300" u="none" cap="none" strike="noStrike">
                <a:solidFill>
                  <a:schemeClr val="dk1"/>
                </a:solidFill>
                <a:latin typeface="Arial"/>
                <a:ea typeface="Arial"/>
                <a:cs typeface="Arial"/>
                <a:sym typeface="Arial"/>
              </a:defRPr>
            </a:lvl1pPr>
            <a:lvl2pPr lvl="1"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2pPr>
            <a:lvl3pPr lvl="2"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3pPr>
            <a:lvl4pPr lvl="3"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4pPr>
            <a:lvl5pPr lvl="4"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5pPr>
            <a:lvl6pPr lvl="5"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6pPr>
            <a:lvl7pPr lvl="6"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7pPr>
            <a:lvl8pPr lvl="7"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8pPr>
            <a:lvl9pPr lvl="8"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9pPr>
          </a:lstStyle>
          <a:p/>
        </p:txBody>
      </p:sp>
      <p:sp>
        <p:nvSpPr>
          <p:cNvPr id="21" name="Google Shape;21;p6"/>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61950" lvl="1" marL="914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61950" lvl="2" marL="1371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61950" lvl="7" marL="3657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8pPr>
            <a:lvl9pPr indent="-361950" lvl="8" marL="4114800" marR="0" rtl="0" algn="l">
              <a:lnSpc>
                <a:spcPct val="110000"/>
              </a:lnSpc>
              <a:spcBef>
                <a:spcPts val="1200"/>
              </a:spcBef>
              <a:spcAft>
                <a:spcPts val="1200"/>
              </a:spcAft>
              <a:buClr>
                <a:schemeClr val="dk1"/>
              </a:buClr>
              <a:buSzPts val="2100"/>
              <a:buFont typeface="Arial"/>
              <a:buChar char="•"/>
              <a:defRPr b="0" i="0" sz="2100" u="none" cap="none" strike="noStrike">
                <a:solidFill>
                  <a:schemeClr val="dk1"/>
                </a:solidFill>
                <a:latin typeface="Arial"/>
                <a:ea typeface="Arial"/>
                <a:cs typeface="Arial"/>
                <a:sym typeface="Arial"/>
              </a:defRPr>
            </a:lvl9pPr>
          </a:lstStyle>
          <a:p/>
        </p:txBody>
      </p:sp>
      <p:sp>
        <p:nvSpPr>
          <p:cNvPr id="22" name="Google Shape;22;p6"/>
          <p:cNvSpPr txBox="1"/>
          <p:nvPr>
            <p:ph idx="2" type="body"/>
          </p:nvPr>
        </p:nvSpPr>
        <p:spPr>
          <a:xfrm>
            <a:off x="6477000" y="1905000"/>
            <a:ext cx="5029200" cy="4267200"/>
          </a:xfrm>
          <a:prstGeom prst="rect">
            <a:avLst/>
          </a:prstGeom>
          <a:noFill/>
          <a:ln>
            <a:noFill/>
          </a:ln>
        </p:spPr>
        <p:txBody>
          <a:bodyPr anchorCtr="0" anchor="t" bIns="0" lIns="0" spcFirstLastPara="1" rIns="0" wrap="square" tIns="0">
            <a:normAutofit/>
          </a:bodyPr>
          <a:lstStyle>
            <a:lvl1pPr indent="-361950" lvl="0" marL="457200" marR="0" rtl="0" algn="l">
              <a:lnSpc>
                <a:spcPct val="110000"/>
              </a:lnSpc>
              <a:spcBef>
                <a:spcPts val="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61950" lvl="1" marL="914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61950" lvl="2" marL="1371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3pPr>
            <a:lvl4pPr indent="-361950" lvl="3" marL="18288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4pPr>
            <a:lvl5pPr indent="-361950" lvl="4" marL="22860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5pPr>
            <a:lvl6pPr indent="-361950" lvl="5" marL="27432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6pPr>
            <a:lvl7pPr indent="-361950" lvl="6" marL="32004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7pPr>
            <a:lvl8pPr indent="-361950" lvl="7" marL="3657600" marR="0" rtl="0" algn="l">
              <a:lnSpc>
                <a:spcPct val="110000"/>
              </a:lnSpc>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8pPr>
            <a:lvl9pPr indent="-361950" lvl="8" marL="4114800" marR="0" rtl="0" algn="l">
              <a:lnSpc>
                <a:spcPct val="110000"/>
              </a:lnSpc>
              <a:spcBef>
                <a:spcPts val="1200"/>
              </a:spcBef>
              <a:spcAft>
                <a:spcPts val="1200"/>
              </a:spcAft>
              <a:buClr>
                <a:schemeClr val="dk1"/>
              </a:buClr>
              <a:buSzPts val="2100"/>
              <a:buFont typeface="Arial"/>
              <a:buChar char="•"/>
              <a:defRPr b="0" i="0" sz="21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One Column">
  <p:cSld name="Title and One Column">
    <p:spTree>
      <p:nvGrpSpPr>
        <p:cNvPr id="23" name="Shape 23"/>
        <p:cNvGrpSpPr/>
        <p:nvPr/>
      </p:nvGrpSpPr>
      <p:grpSpPr>
        <a:xfrm>
          <a:off x="0" y="0"/>
          <a:ext cx="0" cy="0"/>
          <a:chOff x="0" y="0"/>
          <a:chExt cx="0" cy="0"/>
        </a:xfrm>
      </p:grpSpPr>
      <p:sp>
        <p:nvSpPr>
          <p:cNvPr id="24" name="Google Shape;24;p7"/>
          <p:cNvSpPr txBox="1"/>
          <p:nvPr>
            <p:ph type="title"/>
          </p:nvPr>
        </p:nvSpPr>
        <p:spPr>
          <a:xfrm>
            <a:off x="685800" y="533400"/>
            <a:ext cx="10820400" cy="838200"/>
          </a:xfrm>
          <a:prstGeom prst="rect">
            <a:avLst/>
          </a:prstGeom>
          <a:noFill/>
          <a:ln>
            <a:noFill/>
          </a:ln>
        </p:spPr>
        <p:txBody>
          <a:bodyPr anchorCtr="0" anchor="t" bIns="0" lIns="0" spcFirstLastPara="1" rIns="0" wrap="square" tIns="0">
            <a:normAutofit/>
          </a:bodyPr>
          <a:lstStyle>
            <a:lvl1pPr lvl="0" marR="0" rtl="0" algn="l">
              <a:lnSpc>
                <a:spcPct val="110000"/>
              </a:lnSpc>
              <a:spcBef>
                <a:spcPts val="0"/>
              </a:spcBef>
              <a:spcAft>
                <a:spcPts val="0"/>
              </a:spcAft>
              <a:buClr>
                <a:schemeClr val="dk1"/>
              </a:buClr>
              <a:buSzPts val="3300"/>
              <a:buFont typeface="Arial"/>
              <a:buNone/>
              <a:defRPr b="1" i="0" sz="3300" u="none" cap="none" strike="noStrike">
                <a:solidFill>
                  <a:schemeClr val="dk1"/>
                </a:solidFill>
                <a:latin typeface="Arial"/>
                <a:ea typeface="Arial"/>
                <a:cs typeface="Arial"/>
                <a:sym typeface="Arial"/>
              </a:defRPr>
            </a:lvl1pPr>
            <a:lvl2pPr lvl="1"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2pPr>
            <a:lvl3pPr lvl="2"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3pPr>
            <a:lvl4pPr lvl="3"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4pPr>
            <a:lvl5pPr lvl="4"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5pPr>
            <a:lvl6pPr lvl="5"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6pPr>
            <a:lvl7pPr lvl="6"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7pPr>
            <a:lvl8pPr lvl="7"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8pPr>
            <a:lvl9pPr lvl="8" algn="l">
              <a:lnSpc>
                <a:spcPct val="110000"/>
              </a:lnSpc>
              <a:spcBef>
                <a:spcPts val="0"/>
              </a:spcBef>
              <a:spcAft>
                <a:spcPts val="0"/>
              </a:spcAft>
              <a:buClr>
                <a:schemeClr val="dk1"/>
              </a:buClr>
              <a:buSzPts val="3300"/>
              <a:buFont typeface="Arial"/>
              <a:buNone/>
              <a:defRPr b="1" sz="3300">
                <a:solidFill>
                  <a:schemeClr val="dk1"/>
                </a:solidFill>
                <a:latin typeface="Arial"/>
                <a:ea typeface="Arial"/>
                <a:cs typeface="Arial"/>
                <a:sym typeface="Arial"/>
              </a:defRPr>
            </a:lvl9pPr>
          </a:lstStyle>
          <a:p/>
        </p:txBody>
      </p:sp>
      <p:sp>
        <p:nvSpPr>
          <p:cNvPr id="25" name="Google Shape;25;p7"/>
          <p:cNvSpPr txBox="1"/>
          <p:nvPr>
            <p:ph idx="1" type="body"/>
          </p:nvPr>
        </p:nvSpPr>
        <p:spPr>
          <a:xfrm>
            <a:off x="685800" y="1905000"/>
            <a:ext cx="5029200" cy="4267200"/>
          </a:xfrm>
          <a:prstGeom prst="rect">
            <a:avLst/>
          </a:prstGeom>
          <a:noFill/>
          <a:ln>
            <a:noFill/>
          </a:ln>
        </p:spPr>
        <p:txBody>
          <a:bodyPr anchorCtr="0" anchor="t" bIns="0" lIns="0" spcFirstLastPara="1" rIns="0" wrap="square" tIns="0">
            <a:normAutofit/>
          </a:bodyPr>
          <a:lstStyle>
            <a:lvl1pPr indent="-371475" lvl="0" marL="457200" marR="0" rtl="0" algn="l">
              <a:lnSpc>
                <a:spcPct val="110000"/>
              </a:lnSpc>
              <a:spcBef>
                <a:spcPts val="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1pPr>
            <a:lvl2pPr indent="-371475" lvl="1" marL="914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2pPr>
            <a:lvl3pPr indent="-371475" lvl="2" marL="1371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3pPr>
            <a:lvl4pPr indent="-371475" lvl="3" marL="18288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4pPr>
            <a:lvl5pPr indent="-371475" lvl="4" marL="22860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5pPr>
            <a:lvl6pPr indent="-371475" lvl="5" marL="27432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6pPr>
            <a:lvl7pPr indent="-371475" lvl="6" marL="32004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7pPr>
            <a:lvl8pPr indent="-371475" lvl="7" marL="3657600" marR="0" rtl="0" algn="l">
              <a:lnSpc>
                <a:spcPct val="110000"/>
              </a:lnSpc>
              <a:spcBef>
                <a:spcPts val="1200"/>
              </a:spcBef>
              <a:spcAft>
                <a:spcPts val="0"/>
              </a:spcAft>
              <a:buClr>
                <a:schemeClr val="dk1"/>
              </a:buClr>
              <a:buSzPts val="2250"/>
              <a:buFont typeface="Arial"/>
              <a:buChar char="•"/>
              <a:defRPr b="0" i="0" sz="2250" u="none" cap="none" strike="noStrike">
                <a:solidFill>
                  <a:schemeClr val="dk1"/>
                </a:solidFill>
                <a:latin typeface="Arial"/>
                <a:ea typeface="Arial"/>
                <a:cs typeface="Arial"/>
                <a:sym typeface="Arial"/>
              </a:defRPr>
            </a:lvl8pPr>
            <a:lvl9pPr indent="-371475" lvl="8" marL="4114800" marR="0" rtl="0" algn="l">
              <a:lnSpc>
                <a:spcPct val="110000"/>
              </a:lnSpc>
              <a:spcBef>
                <a:spcPts val="1200"/>
              </a:spcBef>
              <a:spcAft>
                <a:spcPts val="1200"/>
              </a:spcAft>
              <a:buClr>
                <a:schemeClr val="dk1"/>
              </a:buClr>
              <a:buSzPts val="2250"/>
              <a:buFont typeface="Arial"/>
              <a:buChar char="•"/>
              <a:defRPr b="0" i="0" sz="225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web.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jpg"/><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1F3E"/>
        </a:solidFill>
      </p:bgPr>
    </p:bg>
    <p:spTree>
      <p:nvGrpSpPr>
        <p:cNvPr id="30" name="Shape 30"/>
        <p:cNvGrpSpPr/>
        <p:nvPr/>
      </p:nvGrpSpPr>
      <p:grpSpPr>
        <a:xfrm>
          <a:off x="0" y="0"/>
          <a:ext cx="0" cy="0"/>
          <a:chOff x="0" y="0"/>
          <a:chExt cx="0" cy="0"/>
        </a:xfrm>
      </p:grpSpPr>
      <p:sp>
        <p:nvSpPr>
          <p:cNvPr id="31" name="Google Shape;31;p8"/>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8"/>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33" name="Google Shape;33;p8"/>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01</a:t>
            </a:r>
            <a:endParaRPr/>
          </a:p>
        </p:txBody>
      </p:sp>
      <p:pic>
        <p:nvPicPr>
          <p:cNvPr id="34" name="Google Shape;34;p8"/>
          <p:cNvPicPr preferRelativeResize="0"/>
          <p:nvPr/>
        </p:nvPicPr>
        <p:blipFill rotWithShape="1">
          <a:blip r:embed="rId3">
            <a:alphaModFix/>
          </a:blip>
          <a:srcRect b="0" l="8542" r="8542" t="0"/>
          <a:stretch/>
        </p:blipFill>
        <p:spPr>
          <a:xfrm>
            <a:off x="4610100" y="0"/>
            <a:ext cx="7581900" cy="6858000"/>
          </a:xfrm>
          <a:prstGeom prst="rect">
            <a:avLst/>
          </a:prstGeom>
          <a:noFill/>
          <a:ln>
            <a:noFill/>
          </a:ln>
        </p:spPr>
      </p:pic>
      <p:sp>
        <p:nvSpPr>
          <p:cNvPr id="35" name="Google Shape;35;p8"/>
          <p:cNvSpPr/>
          <p:nvPr/>
        </p:nvSpPr>
        <p:spPr>
          <a:xfrm>
            <a:off x="0" y="0"/>
            <a:ext cx="4762500" cy="6858000"/>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8"/>
          <p:cNvSpPr/>
          <p:nvPr/>
        </p:nvSpPr>
        <p:spPr>
          <a:xfrm>
            <a:off x="571500" y="552450"/>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MASSACHUSETTS  /  GRADE 3</a:t>
            </a:r>
            <a:endParaRPr/>
          </a:p>
        </p:txBody>
      </p:sp>
      <p:sp>
        <p:nvSpPr>
          <p:cNvPr id="37" name="Google Shape;37;p8"/>
          <p:cNvSpPr/>
          <p:nvPr/>
        </p:nvSpPr>
        <p:spPr>
          <a:xfrm>
            <a:off x="571500" y="1381125"/>
            <a:ext cx="4286250" cy="3143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6600">
                <a:solidFill>
                  <a:srgbClr val="FFFFFF"/>
                </a:solidFill>
                <a:latin typeface="Oswald"/>
                <a:ea typeface="Oswald"/>
                <a:cs typeface="Oswald"/>
                <a:sym typeface="Oswald"/>
              </a:rPr>
              <a:t>INSIDE THE</a:t>
            </a:r>
            <a:endParaRPr/>
          </a:p>
          <a:p>
            <a:pPr indent="0" lvl="0" marL="0" marR="0" rtl="0" algn="l">
              <a:spcBef>
                <a:spcPts val="0"/>
              </a:spcBef>
              <a:spcAft>
                <a:spcPts val="0"/>
              </a:spcAft>
              <a:buNone/>
            </a:pPr>
            <a:r>
              <a:rPr b="0" lang="en-US" sz="6600">
                <a:solidFill>
                  <a:srgbClr val="FFFFFF"/>
                </a:solidFill>
                <a:latin typeface="Oswald"/>
                <a:ea typeface="Oswald"/>
                <a:cs typeface="Oswald"/>
                <a:sym typeface="Oswald"/>
              </a:rPr>
              <a:t>GOLDEN</a:t>
            </a:r>
            <a:endParaRPr/>
          </a:p>
          <a:p>
            <a:pPr indent="0" lvl="0" marL="0" marR="0" rtl="0" algn="l">
              <a:spcBef>
                <a:spcPts val="0"/>
              </a:spcBef>
              <a:spcAft>
                <a:spcPts val="0"/>
              </a:spcAft>
              <a:buNone/>
            </a:pPr>
            <a:r>
              <a:rPr b="0" lang="en-US" sz="6600">
                <a:solidFill>
                  <a:srgbClr val="FFFFFF"/>
                </a:solidFill>
                <a:latin typeface="Oswald"/>
                <a:ea typeface="Oswald"/>
                <a:cs typeface="Oswald"/>
                <a:sym typeface="Oswald"/>
              </a:rPr>
              <a:t>DOME</a:t>
            </a:r>
            <a:endParaRPr/>
          </a:p>
        </p:txBody>
      </p:sp>
      <p:sp>
        <p:nvSpPr>
          <p:cNvPr id="38" name="Google Shape;38;p8"/>
          <p:cNvSpPr/>
          <p:nvPr/>
        </p:nvSpPr>
        <p:spPr>
          <a:xfrm>
            <a:off x="571500" y="4895850"/>
            <a:ext cx="4000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FFFFFF"/>
                </a:solidFill>
                <a:latin typeface="Barlow"/>
                <a:ea typeface="Barlow"/>
                <a:cs typeface="Barlow"/>
                <a:sym typeface="Barlow"/>
              </a:rPr>
              <a:t>An area investigation</a:t>
            </a:r>
            <a:endParaRPr/>
          </a:p>
          <a:p>
            <a:pPr indent="0" lvl="0" marL="0" marR="0" rtl="0" algn="l">
              <a:spcBef>
                <a:spcPts val="0"/>
              </a:spcBef>
              <a:spcAft>
                <a:spcPts val="0"/>
              </a:spcAft>
              <a:buNone/>
            </a:pPr>
            <a:r>
              <a:rPr b="0" lang="en-US" sz="2175">
                <a:solidFill>
                  <a:srgbClr val="FFFFFF"/>
                </a:solidFill>
                <a:latin typeface="Barlow"/>
                <a:ea typeface="Barlow"/>
                <a:cs typeface="Barlow"/>
                <a:sym typeface="Barlow"/>
              </a:rPr>
              <a:t>through real places and objects</a:t>
            </a:r>
            <a:endParaRPr/>
          </a:p>
        </p:txBody>
      </p:sp>
      <p:sp>
        <p:nvSpPr>
          <p:cNvPr id="39" name="Google Shape;39;p8"/>
          <p:cNvSpPr/>
          <p:nvPr/>
        </p:nvSpPr>
        <p:spPr>
          <a:xfrm>
            <a:off x="571500" y="6219825"/>
            <a:ext cx="390525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350">
                <a:solidFill>
                  <a:srgbClr val="D6AE45"/>
                </a:solidFill>
                <a:latin typeface="Barlow"/>
                <a:ea typeface="Barlow"/>
                <a:cs typeface="Barlow"/>
                <a:sym typeface="Barlow"/>
              </a:rPr>
              <a:t>FIELD NOTES  /  FIVE STATIONS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 name="Shape 44"/>
        <p:cNvGrpSpPr/>
        <p:nvPr/>
      </p:nvGrpSpPr>
      <p:grpSpPr>
        <a:xfrm>
          <a:off x="0" y="0"/>
          <a:ext cx="0" cy="0"/>
          <a:chOff x="0" y="0"/>
          <a:chExt cx="0" cy="0"/>
        </a:xfrm>
      </p:grpSpPr>
      <p:sp>
        <p:nvSpPr>
          <p:cNvPr id="45" name="Google Shape;45;p9"/>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9"/>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9"/>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49" name="Google Shape;49;p9"/>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02</a:t>
            </a:r>
            <a:endParaRPr/>
          </a:p>
        </p:txBody>
      </p:sp>
      <p:sp>
        <p:nvSpPr>
          <p:cNvPr id="50" name="Google Shape;50;p9"/>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DO NOW  /  PACKET PAGE 1  /  5 MINUTES</a:t>
            </a:r>
            <a:endParaRPr/>
          </a:p>
        </p:txBody>
      </p:sp>
      <p:sp>
        <p:nvSpPr>
          <p:cNvPr id="51" name="Google Shape;51;p9"/>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ELECTION MORNING</a:t>
            </a:r>
            <a:endParaRPr/>
          </a:p>
        </p:txBody>
      </p:sp>
      <p:sp>
        <p:nvSpPr>
          <p:cNvPr id="52" name="Google Shape;52;p9"/>
          <p:cNvSpPr/>
          <p:nvPr/>
        </p:nvSpPr>
        <p:spPr>
          <a:xfrm>
            <a:off x="76200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9"/>
          <p:cNvSpPr/>
          <p:nvPr/>
        </p:nvSpPr>
        <p:spPr>
          <a:xfrm>
            <a:off x="108585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9"/>
          <p:cNvSpPr/>
          <p:nvPr/>
        </p:nvSpPr>
        <p:spPr>
          <a:xfrm>
            <a:off x="140970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9"/>
          <p:cNvSpPr/>
          <p:nvPr/>
        </p:nvSpPr>
        <p:spPr>
          <a:xfrm>
            <a:off x="173355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9"/>
          <p:cNvSpPr/>
          <p:nvPr/>
        </p:nvSpPr>
        <p:spPr>
          <a:xfrm>
            <a:off x="205740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9"/>
          <p:cNvSpPr/>
          <p:nvPr/>
        </p:nvSpPr>
        <p:spPr>
          <a:xfrm>
            <a:off x="238125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9"/>
          <p:cNvSpPr/>
          <p:nvPr/>
        </p:nvSpPr>
        <p:spPr>
          <a:xfrm>
            <a:off x="270510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p:nvPr/>
        </p:nvSpPr>
        <p:spPr>
          <a:xfrm>
            <a:off x="302895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9"/>
          <p:cNvSpPr/>
          <p:nvPr/>
        </p:nvSpPr>
        <p:spPr>
          <a:xfrm>
            <a:off x="3352800" y="21145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9"/>
          <p:cNvSpPr/>
          <p:nvPr/>
        </p:nvSpPr>
        <p:spPr>
          <a:xfrm>
            <a:off x="3676650" y="211455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9"/>
          <p:cNvSpPr/>
          <p:nvPr/>
        </p:nvSpPr>
        <p:spPr>
          <a:xfrm>
            <a:off x="76200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9"/>
          <p:cNvSpPr/>
          <p:nvPr/>
        </p:nvSpPr>
        <p:spPr>
          <a:xfrm>
            <a:off x="108585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9"/>
          <p:cNvSpPr/>
          <p:nvPr/>
        </p:nvSpPr>
        <p:spPr>
          <a:xfrm>
            <a:off x="140970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a:off x="173355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9"/>
          <p:cNvSpPr/>
          <p:nvPr/>
        </p:nvSpPr>
        <p:spPr>
          <a:xfrm>
            <a:off x="205740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9"/>
          <p:cNvSpPr/>
          <p:nvPr/>
        </p:nvSpPr>
        <p:spPr>
          <a:xfrm>
            <a:off x="238125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9"/>
          <p:cNvSpPr/>
          <p:nvPr/>
        </p:nvSpPr>
        <p:spPr>
          <a:xfrm>
            <a:off x="270510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9"/>
          <p:cNvSpPr/>
          <p:nvPr/>
        </p:nvSpPr>
        <p:spPr>
          <a:xfrm>
            <a:off x="302895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9"/>
          <p:cNvSpPr/>
          <p:nvPr/>
        </p:nvSpPr>
        <p:spPr>
          <a:xfrm>
            <a:off x="3352800" y="24384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9"/>
          <p:cNvSpPr/>
          <p:nvPr/>
        </p:nvSpPr>
        <p:spPr>
          <a:xfrm>
            <a:off x="3676650" y="24384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9"/>
          <p:cNvSpPr/>
          <p:nvPr/>
        </p:nvSpPr>
        <p:spPr>
          <a:xfrm>
            <a:off x="76200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9"/>
          <p:cNvSpPr/>
          <p:nvPr/>
        </p:nvSpPr>
        <p:spPr>
          <a:xfrm>
            <a:off x="108585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9"/>
          <p:cNvSpPr/>
          <p:nvPr/>
        </p:nvSpPr>
        <p:spPr>
          <a:xfrm>
            <a:off x="140970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9"/>
          <p:cNvSpPr/>
          <p:nvPr/>
        </p:nvSpPr>
        <p:spPr>
          <a:xfrm>
            <a:off x="173355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9"/>
          <p:cNvSpPr/>
          <p:nvPr/>
        </p:nvSpPr>
        <p:spPr>
          <a:xfrm>
            <a:off x="205740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9"/>
          <p:cNvSpPr/>
          <p:nvPr/>
        </p:nvSpPr>
        <p:spPr>
          <a:xfrm>
            <a:off x="238125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9"/>
          <p:cNvSpPr/>
          <p:nvPr/>
        </p:nvSpPr>
        <p:spPr>
          <a:xfrm>
            <a:off x="270510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9"/>
          <p:cNvSpPr/>
          <p:nvPr/>
        </p:nvSpPr>
        <p:spPr>
          <a:xfrm>
            <a:off x="302895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9"/>
          <p:cNvSpPr/>
          <p:nvPr/>
        </p:nvSpPr>
        <p:spPr>
          <a:xfrm>
            <a:off x="3352800" y="27622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9"/>
          <p:cNvSpPr/>
          <p:nvPr/>
        </p:nvSpPr>
        <p:spPr>
          <a:xfrm>
            <a:off x="3676650" y="276225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9"/>
          <p:cNvSpPr/>
          <p:nvPr/>
        </p:nvSpPr>
        <p:spPr>
          <a:xfrm>
            <a:off x="76200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9"/>
          <p:cNvSpPr/>
          <p:nvPr/>
        </p:nvSpPr>
        <p:spPr>
          <a:xfrm>
            <a:off x="108585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9"/>
          <p:cNvSpPr/>
          <p:nvPr/>
        </p:nvSpPr>
        <p:spPr>
          <a:xfrm>
            <a:off x="140970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9"/>
          <p:cNvSpPr/>
          <p:nvPr/>
        </p:nvSpPr>
        <p:spPr>
          <a:xfrm>
            <a:off x="173355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9"/>
          <p:cNvSpPr/>
          <p:nvPr/>
        </p:nvSpPr>
        <p:spPr>
          <a:xfrm>
            <a:off x="205740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9"/>
          <p:cNvSpPr/>
          <p:nvPr/>
        </p:nvSpPr>
        <p:spPr>
          <a:xfrm>
            <a:off x="238125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9"/>
          <p:cNvSpPr/>
          <p:nvPr/>
        </p:nvSpPr>
        <p:spPr>
          <a:xfrm>
            <a:off x="270510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9"/>
          <p:cNvSpPr/>
          <p:nvPr/>
        </p:nvSpPr>
        <p:spPr>
          <a:xfrm>
            <a:off x="302895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p:nvPr/>
        </p:nvSpPr>
        <p:spPr>
          <a:xfrm>
            <a:off x="3352800" y="30861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9"/>
          <p:cNvSpPr/>
          <p:nvPr/>
        </p:nvSpPr>
        <p:spPr>
          <a:xfrm>
            <a:off x="3676650" y="30861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9"/>
          <p:cNvSpPr/>
          <p:nvPr/>
        </p:nvSpPr>
        <p:spPr>
          <a:xfrm>
            <a:off x="76200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9"/>
          <p:cNvSpPr/>
          <p:nvPr/>
        </p:nvSpPr>
        <p:spPr>
          <a:xfrm>
            <a:off x="108585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a:off x="140970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9"/>
          <p:cNvSpPr/>
          <p:nvPr/>
        </p:nvSpPr>
        <p:spPr>
          <a:xfrm>
            <a:off x="173355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9"/>
          <p:cNvSpPr/>
          <p:nvPr/>
        </p:nvSpPr>
        <p:spPr>
          <a:xfrm>
            <a:off x="205740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238125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70510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p:nvPr/>
        </p:nvSpPr>
        <p:spPr>
          <a:xfrm>
            <a:off x="302895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9"/>
          <p:cNvSpPr/>
          <p:nvPr/>
        </p:nvSpPr>
        <p:spPr>
          <a:xfrm>
            <a:off x="3352800" y="34099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9"/>
          <p:cNvSpPr/>
          <p:nvPr/>
        </p:nvSpPr>
        <p:spPr>
          <a:xfrm>
            <a:off x="3676650" y="340995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9"/>
          <p:cNvSpPr/>
          <p:nvPr/>
        </p:nvSpPr>
        <p:spPr>
          <a:xfrm>
            <a:off x="76200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9"/>
          <p:cNvSpPr/>
          <p:nvPr/>
        </p:nvSpPr>
        <p:spPr>
          <a:xfrm>
            <a:off x="108585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9"/>
          <p:cNvSpPr/>
          <p:nvPr/>
        </p:nvSpPr>
        <p:spPr>
          <a:xfrm>
            <a:off x="140970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9"/>
          <p:cNvSpPr/>
          <p:nvPr/>
        </p:nvSpPr>
        <p:spPr>
          <a:xfrm>
            <a:off x="173355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9"/>
          <p:cNvSpPr/>
          <p:nvPr/>
        </p:nvSpPr>
        <p:spPr>
          <a:xfrm>
            <a:off x="205740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9"/>
          <p:cNvSpPr/>
          <p:nvPr/>
        </p:nvSpPr>
        <p:spPr>
          <a:xfrm>
            <a:off x="238125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9"/>
          <p:cNvSpPr/>
          <p:nvPr/>
        </p:nvSpPr>
        <p:spPr>
          <a:xfrm>
            <a:off x="270510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9"/>
          <p:cNvSpPr/>
          <p:nvPr/>
        </p:nvSpPr>
        <p:spPr>
          <a:xfrm>
            <a:off x="302895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9"/>
          <p:cNvSpPr/>
          <p:nvPr/>
        </p:nvSpPr>
        <p:spPr>
          <a:xfrm>
            <a:off x="3352800" y="37338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9"/>
          <p:cNvSpPr/>
          <p:nvPr/>
        </p:nvSpPr>
        <p:spPr>
          <a:xfrm>
            <a:off x="3676650" y="37338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9"/>
          <p:cNvSpPr/>
          <p:nvPr/>
        </p:nvSpPr>
        <p:spPr>
          <a:xfrm>
            <a:off x="76200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9"/>
          <p:cNvSpPr/>
          <p:nvPr/>
        </p:nvSpPr>
        <p:spPr>
          <a:xfrm>
            <a:off x="108585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9"/>
          <p:cNvSpPr/>
          <p:nvPr/>
        </p:nvSpPr>
        <p:spPr>
          <a:xfrm>
            <a:off x="140970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9"/>
          <p:cNvSpPr/>
          <p:nvPr/>
        </p:nvSpPr>
        <p:spPr>
          <a:xfrm>
            <a:off x="173355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9"/>
          <p:cNvSpPr/>
          <p:nvPr/>
        </p:nvSpPr>
        <p:spPr>
          <a:xfrm>
            <a:off x="205740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9"/>
          <p:cNvSpPr/>
          <p:nvPr/>
        </p:nvSpPr>
        <p:spPr>
          <a:xfrm>
            <a:off x="238125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9"/>
          <p:cNvSpPr/>
          <p:nvPr/>
        </p:nvSpPr>
        <p:spPr>
          <a:xfrm>
            <a:off x="270510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9"/>
          <p:cNvSpPr/>
          <p:nvPr/>
        </p:nvSpPr>
        <p:spPr>
          <a:xfrm>
            <a:off x="302895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9"/>
          <p:cNvSpPr/>
          <p:nvPr/>
        </p:nvSpPr>
        <p:spPr>
          <a:xfrm>
            <a:off x="3352800" y="40576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9"/>
          <p:cNvSpPr/>
          <p:nvPr/>
        </p:nvSpPr>
        <p:spPr>
          <a:xfrm>
            <a:off x="3676650" y="405765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9"/>
          <p:cNvSpPr/>
          <p:nvPr/>
        </p:nvSpPr>
        <p:spPr>
          <a:xfrm>
            <a:off x="76200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9"/>
          <p:cNvSpPr/>
          <p:nvPr/>
        </p:nvSpPr>
        <p:spPr>
          <a:xfrm>
            <a:off x="108585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9"/>
          <p:cNvSpPr/>
          <p:nvPr/>
        </p:nvSpPr>
        <p:spPr>
          <a:xfrm>
            <a:off x="140970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9"/>
          <p:cNvSpPr/>
          <p:nvPr/>
        </p:nvSpPr>
        <p:spPr>
          <a:xfrm>
            <a:off x="173355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9"/>
          <p:cNvSpPr/>
          <p:nvPr/>
        </p:nvSpPr>
        <p:spPr>
          <a:xfrm>
            <a:off x="205740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9"/>
          <p:cNvSpPr/>
          <p:nvPr/>
        </p:nvSpPr>
        <p:spPr>
          <a:xfrm>
            <a:off x="238125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9"/>
          <p:cNvSpPr/>
          <p:nvPr/>
        </p:nvSpPr>
        <p:spPr>
          <a:xfrm>
            <a:off x="270510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9"/>
          <p:cNvSpPr/>
          <p:nvPr/>
        </p:nvSpPr>
        <p:spPr>
          <a:xfrm>
            <a:off x="302895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a:off x="3352800" y="438150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9"/>
          <p:cNvSpPr/>
          <p:nvPr/>
        </p:nvSpPr>
        <p:spPr>
          <a:xfrm>
            <a:off x="3676650" y="43815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9"/>
          <p:cNvSpPr/>
          <p:nvPr/>
        </p:nvSpPr>
        <p:spPr>
          <a:xfrm>
            <a:off x="76200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9"/>
          <p:cNvSpPr/>
          <p:nvPr/>
        </p:nvSpPr>
        <p:spPr>
          <a:xfrm>
            <a:off x="108585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9"/>
          <p:cNvSpPr/>
          <p:nvPr/>
        </p:nvSpPr>
        <p:spPr>
          <a:xfrm>
            <a:off x="140970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9"/>
          <p:cNvSpPr/>
          <p:nvPr/>
        </p:nvSpPr>
        <p:spPr>
          <a:xfrm>
            <a:off x="173355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9"/>
          <p:cNvSpPr/>
          <p:nvPr/>
        </p:nvSpPr>
        <p:spPr>
          <a:xfrm>
            <a:off x="205740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9"/>
          <p:cNvSpPr/>
          <p:nvPr/>
        </p:nvSpPr>
        <p:spPr>
          <a:xfrm>
            <a:off x="238125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9"/>
          <p:cNvSpPr/>
          <p:nvPr/>
        </p:nvSpPr>
        <p:spPr>
          <a:xfrm>
            <a:off x="270510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9"/>
          <p:cNvSpPr/>
          <p:nvPr/>
        </p:nvSpPr>
        <p:spPr>
          <a:xfrm>
            <a:off x="302895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9"/>
          <p:cNvSpPr/>
          <p:nvPr/>
        </p:nvSpPr>
        <p:spPr>
          <a:xfrm>
            <a:off x="3352800" y="4705350"/>
            <a:ext cx="323850" cy="323850"/>
          </a:xfrm>
          <a:prstGeom prst="rect">
            <a:avLst/>
          </a:prstGeom>
          <a:solidFill>
            <a:srgbClr val="174FA3"/>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9"/>
          <p:cNvSpPr/>
          <p:nvPr/>
        </p:nvSpPr>
        <p:spPr>
          <a:xfrm>
            <a:off x="3676650" y="470535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9"/>
          <p:cNvSpPr/>
          <p:nvPr/>
        </p:nvSpPr>
        <p:spPr>
          <a:xfrm>
            <a:off x="76200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9"/>
          <p:cNvSpPr/>
          <p:nvPr/>
        </p:nvSpPr>
        <p:spPr>
          <a:xfrm>
            <a:off x="108585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9"/>
          <p:cNvSpPr/>
          <p:nvPr/>
        </p:nvSpPr>
        <p:spPr>
          <a:xfrm>
            <a:off x="140970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9"/>
          <p:cNvSpPr/>
          <p:nvPr/>
        </p:nvSpPr>
        <p:spPr>
          <a:xfrm>
            <a:off x="173355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9"/>
          <p:cNvSpPr/>
          <p:nvPr/>
        </p:nvSpPr>
        <p:spPr>
          <a:xfrm>
            <a:off x="205740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9"/>
          <p:cNvSpPr/>
          <p:nvPr/>
        </p:nvSpPr>
        <p:spPr>
          <a:xfrm>
            <a:off x="238125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
          <p:cNvSpPr/>
          <p:nvPr/>
        </p:nvSpPr>
        <p:spPr>
          <a:xfrm>
            <a:off x="270510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9"/>
          <p:cNvSpPr/>
          <p:nvPr/>
        </p:nvSpPr>
        <p:spPr>
          <a:xfrm>
            <a:off x="302895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9"/>
          <p:cNvSpPr/>
          <p:nvPr/>
        </p:nvSpPr>
        <p:spPr>
          <a:xfrm>
            <a:off x="335280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
          <p:cNvSpPr/>
          <p:nvPr/>
        </p:nvSpPr>
        <p:spPr>
          <a:xfrm>
            <a:off x="3676650" y="5029200"/>
            <a:ext cx="323850" cy="323850"/>
          </a:xfrm>
          <a:prstGeom prst="rect">
            <a:avLst/>
          </a:prstGeom>
          <a:solidFill>
            <a:srgbClr val="FFFFFF"/>
          </a:solidFill>
          <a:ln cap="flat" cmpd="sng" w="9525">
            <a:solidFill>
              <a:srgbClr val="86A0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
          <p:cNvSpPr/>
          <p:nvPr/>
        </p:nvSpPr>
        <p:spPr>
          <a:xfrm>
            <a:off x="762000" y="5600700"/>
            <a:ext cx="47625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800">
                <a:solidFill>
                  <a:srgbClr val="526276"/>
                </a:solidFill>
                <a:latin typeface="Barlow"/>
                <a:ea typeface="Barlow"/>
                <a:cs typeface="Barlow"/>
                <a:sym typeface="Barlow"/>
              </a:rPr>
              <a:t>100 equal square units</a:t>
            </a:r>
            <a:endParaRPr/>
          </a:p>
        </p:txBody>
      </p:sp>
      <p:sp>
        <p:nvSpPr>
          <p:cNvPr id="153" name="Google Shape;153;p9"/>
          <p:cNvSpPr/>
          <p:nvPr/>
        </p:nvSpPr>
        <p:spPr>
          <a:xfrm>
            <a:off x="5095875" y="2133600"/>
            <a:ext cx="6191250" cy="2381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081F3E"/>
                </a:solidFill>
                <a:latin typeface="Barlow"/>
                <a:ea typeface="Barlow"/>
                <a:cs typeface="Barlow"/>
                <a:sym typeface="Barlow"/>
              </a:rPr>
              <a:t>1. Blue: 9 rows of 9.</a:t>
            </a:r>
            <a:endParaRPr/>
          </a:p>
          <a:p>
            <a:pPr indent="0" lvl="0" marL="0" marR="0" rtl="0" algn="l">
              <a:spcBef>
                <a:spcPts val="0"/>
              </a:spcBef>
              <a:spcAft>
                <a:spcPts val="0"/>
              </a:spcAft>
              <a:buNone/>
            </a:pPr>
            <a:r>
              <a:rPr b="0" lang="en-US" sz="2550">
                <a:solidFill>
                  <a:srgbClr val="081F3E"/>
                </a:solidFill>
                <a:latin typeface="Barlow"/>
                <a:ea typeface="Barlow"/>
                <a:cs typeface="Barlow"/>
                <a:sym typeface="Barlow"/>
              </a:rPr>
              <a:t>    What is the area?</a:t>
            </a:r>
            <a:endParaRPr/>
          </a:p>
          <a:p>
            <a:pPr indent="0" lvl="0" marL="0" marR="0" rtl="0" algn="l">
              <a:spcBef>
                <a:spcPts val="0"/>
              </a:spcBef>
              <a:spcAft>
                <a:spcPts val="0"/>
              </a:spcAft>
              <a:buNone/>
            </a:pPr>
            <a:r>
              <a:t/>
            </a:r>
            <a:endParaRPr b="0" sz="2550">
              <a:solidFill>
                <a:srgbClr val="081F3E"/>
              </a:solidFill>
              <a:latin typeface="Barlow"/>
              <a:ea typeface="Barlow"/>
              <a:cs typeface="Barlow"/>
              <a:sym typeface="Barlow"/>
            </a:endParaRPr>
          </a:p>
          <a:p>
            <a:pPr indent="0" lvl="0" marL="0" marR="0" rtl="0" algn="l">
              <a:spcBef>
                <a:spcPts val="0"/>
              </a:spcBef>
              <a:spcAft>
                <a:spcPts val="0"/>
              </a:spcAft>
              <a:buNone/>
            </a:pPr>
            <a:r>
              <a:rPr b="0" lang="en-US" sz="2550">
                <a:solidFill>
                  <a:srgbClr val="081F3E"/>
                </a:solidFill>
                <a:latin typeface="Barlow"/>
                <a:ea typeface="Barlow"/>
                <a:cs typeface="Barlow"/>
                <a:sym typeface="Barlow"/>
              </a:rPr>
              <a:t>2. The whole grid has 100 squares.</a:t>
            </a:r>
            <a:endParaRPr/>
          </a:p>
          <a:p>
            <a:pPr indent="0" lvl="0" marL="0" marR="0" rtl="0" algn="l">
              <a:spcBef>
                <a:spcPts val="0"/>
              </a:spcBef>
              <a:spcAft>
                <a:spcPts val="0"/>
              </a:spcAft>
              <a:buNone/>
            </a:pPr>
            <a:r>
              <a:rPr b="0" lang="en-US" sz="2550">
                <a:solidFill>
                  <a:srgbClr val="081F3E"/>
                </a:solidFill>
                <a:latin typeface="Barlow"/>
                <a:ea typeface="Barlow"/>
                <a:cs typeface="Barlow"/>
                <a:sym typeface="Barlow"/>
              </a:rPr>
              <a:t>    What area is white?</a:t>
            </a:r>
            <a:endParaRPr/>
          </a:p>
        </p:txBody>
      </p:sp>
      <p:sp>
        <p:nvSpPr>
          <p:cNvPr id="154" name="Google Shape;154;p9"/>
          <p:cNvSpPr/>
          <p:nvPr/>
        </p:nvSpPr>
        <p:spPr>
          <a:xfrm>
            <a:off x="5095875" y="4953000"/>
            <a:ext cx="619125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174FA3"/>
                </a:solidFill>
                <a:latin typeface="Barlow"/>
                <a:ea typeface="Barlow"/>
                <a:cs typeface="Barlow"/>
                <a:sym typeface="Barlow"/>
              </a:rPr>
              <a:t>The news says “81% reporting.”</a:t>
            </a:r>
            <a:endParaRPr/>
          </a:p>
          <a:p>
            <a:pPr indent="0" lvl="0" marL="0" marR="0" rtl="0" algn="l">
              <a:spcBef>
                <a:spcPts val="0"/>
              </a:spcBef>
              <a:spcAft>
                <a:spcPts val="0"/>
              </a:spcAft>
              <a:buNone/>
            </a:pPr>
            <a:r>
              <a:rPr b="0" lang="en-US" sz="2400">
                <a:solidFill>
                  <a:srgbClr val="174FA3"/>
                </a:solidFill>
                <a:latin typeface="Barlow"/>
                <a:ea typeface="Barlow"/>
                <a:cs typeface="Barlow"/>
                <a:sym typeface="Barlow"/>
              </a:rPr>
              <a:t>What does that describe?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9" name="Shape 159"/>
        <p:cNvGrpSpPr/>
        <p:nvPr/>
      </p:nvGrpSpPr>
      <p:grpSpPr>
        <a:xfrm>
          <a:off x="0" y="0"/>
          <a:ext cx="0" cy="0"/>
          <a:chOff x="0" y="0"/>
          <a:chExt cx="0" cy="0"/>
        </a:xfrm>
      </p:grpSpPr>
      <p:sp>
        <p:nvSpPr>
          <p:cNvPr id="160" name="Google Shape;160;p10"/>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0"/>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0"/>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0"/>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164" name="Google Shape;164;p10"/>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03</a:t>
            </a:r>
            <a:endParaRPr/>
          </a:p>
        </p:txBody>
      </p:sp>
      <p:sp>
        <p:nvSpPr>
          <p:cNvPr id="165" name="Google Shape;165;p10"/>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A NEWS SNAPSHOT  /  NOVEMBER 4, 2026</a:t>
            </a:r>
            <a:endParaRPr/>
          </a:p>
        </p:txBody>
      </p:sp>
      <p:sp>
        <p:nvSpPr>
          <p:cNvPr id="166" name="Google Shape;166;p10"/>
          <p:cNvSpPr/>
          <p:nvPr/>
        </p:nvSpPr>
        <p:spPr>
          <a:xfrm>
            <a:off x="571500" y="762000"/>
            <a:ext cx="638175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HEALEY WINS</a:t>
            </a:r>
            <a:endParaRPr/>
          </a:p>
        </p:txBody>
      </p:sp>
      <p:sp>
        <p:nvSpPr>
          <p:cNvPr id="167" name="Google Shape;167;p10"/>
          <p:cNvSpPr/>
          <p:nvPr/>
        </p:nvSpPr>
        <p:spPr>
          <a:xfrm>
            <a:off x="571500" y="1990725"/>
            <a:ext cx="49530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7200">
                <a:solidFill>
                  <a:srgbClr val="174FA3"/>
                </a:solidFill>
                <a:latin typeface="Oswald"/>
                <a:ea typeface="Oswald"/>
                <a:cs typeface="Oswald"/>
                <a:sym typeface="Oswald"/>
              </a:rPr>
              <a:t>81%</a:t>
            </a:r>
            <a:endParaRPr/>
          </a:p>
        </p:txBody>
      </p:sp>
      <p:sp>
        <p:nvSpPr>
          <p:cNvPr id="168" name="Google Shape;168;p10"/>
          <p:cNvSpPr/>
          <p:nvPr/>
        </p:nvSpPr>
        <p:spPr>
          <a:xfrm>
            <a:off x="571500" y="3133725"/>
            <a:ext cx="60007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reporting at that moment</a:t>
            </a:r>
            <a:endParaRPr/>
          </a:p>
        </p:txBody>
      </p:sp>
      <p:sp>
        <p:nvSpPr>
          <p:cNvPr id="169" name="Google Shape;169;p10"/>
          <p:cNvSpPr/>
          <p:nvPr/>
        </p:nvSpPr>
        <p:spPr>
          <a:xfrm>
            <a:off x="571500" y="3924300"/>
            <a:ext cx="5810250"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6150">
                <a:solidFill>
                  <a:srgbClr val="081F3E"/>
                </a:solidFill>
                <a:latin typeface="Oswald"/>
                <a:ea typeface="Oswald"/>
                <a:cs typeface="Oswald"/>
                <a:sym typeface="Oswald"/>
              </a:rPr>
              <a:t>62.75%</a:t>
            </a:r>
            <a:endParaRPr/>
          </a:p>
        </p:txBody>
      </p:sp>
      <p:sp>
        <p:nvSpPr>
          <p:cNvPr id="170" name="Google Shape;170;p10"/>
          <p:cNvSpPr/>
          <p:nvPr/>
        </p:nvSpPr>
        <p:spPr>
          <a:xfrm>
            <a:off x="571500" y="5019675"/>
            <a:ext cx="6191250" cy="876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081F3E"/>
                </a:solidFill>
                <a:latin typeface="Barlow"/>
                <a:ea typeface="Barlow"/>
                <a:cs typeface="Barlow"/>
                <a:sym typeface="Barlow"/>
              </a:rPr>
              <a:t>Healey’s vote share in this snapshot</a:t>
            </a:r>
            <a:endParaRPr/>
          </a:p>
        </p:txBody>
      </p:sp>
      <p:pic>
        <p:nvPicPr>
          <p:cNvPr id="171" name="Google Shape;171;p10"/>
          <p:cNvPicPr preferRelativeResize="0"/>
          <p:nvPr/>
        </p:nvPicPr>
        <p:blipFill rotWithShape="1">
          <a:blip r:embed="rId3">
            <a:alphaModFix/>
          </a:blip>
          <a:srcRect b="0" l="0" r="0" t="0"/>
          <a:stretch/>
        </p:blipFill>
        <p:spPr>
          <a:xfrm>
            <a:off x="7389813" y="542925"/>
            <a:ext cx="4127500" cy="5715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6" name="Shape 176"/>
        <p:cNvGrpSpPr/>
        <p:nvPr/>
      </p:nvGrpSpPr>
      <p:grpSpPr>
        <a:xfrm>
          <a:off x="0" y="0"/>
          <a:ext cx="0" cy="0"/>
          <a:chOff x="0" y="0"/>
          <a:chExt cx="0" cy="0"/>
        </a:xfrm>
      </p:grpSpPr>
      <p:sp>
        <p:nvSpPr>
          <p:cNvPr id="177" name="Google Shape;177;p11"/>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1"/>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179" name="Google Shape;179;p11"/>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04</a:t>
            </a:r>
            <a:endParaRPr/>
          </a:p>
        </p:txBody>
      </p:sp>
      <p:pic>
        <p:nvPicPr>
          <p:cNvPr id="180" name="Google Shape;180;p11"/>
          <p:cNvPicPr preferRelativeResize="0"/>
          <p:nvPr/>
        </p:nvPicPr>
        <p:blipFill rotWithShape="1">
          <a:blip r:embed="rId3">
            <a:alphaModFix/>
          </a:blip>
          <a:srcRect b="0" l="7772" r="7772" t="0"/>
          <a:stretch/>
        </p:blipFill>
        <p:spPr>
          <a:xfrm>
            <a:off x="0" y="0"/>
            <a:ext cx="5219700" cy="6191250"/>
          </a:xfrm>
          <a:prstGeom prst="rect">
            <a:avLst/>
          </a:prstGeom>
          <a:noFill/>
          <a:ln>
            <a:noFill/>
          </a:ln>
        </p:spPr>
      </p:pic>
      <p:sp>
        <p:nvSpPr>
          <p:cNvPr id="181" name="Google Shape;181;p11"/>
          <p:cNvSpPr/>
          <p:nvPr/>
        </p:nvSpPr>
        <p:spPr>
          <a:xfrm>
            <a:off x="5734050" y="44767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174FA3"/>
                </a:solidFill>
                <a:latin typeface="Barlow"/>
                <a:ea typeface="Barlow"/>
                <a:cs typeface="Barlow"/>
                <a:sym typeface="Barlow"/>
              </a:rPr>
              <a:t>THE PERSON BEHIND THE TITLE</a:t>
            </a:r>
            <a:endParaRPr/>
          </a:p>
        </p:txBody>
      </p:sp>
      <p:sp>
        <p:nvSpPr>
          <p:cNvPr id="182" name="Google Shape;182;p11"/>
          <p:cNvSpPr/>
          <p:nvPr/>
        </p:nvSpPr>
        <p:spPr>
          <a:xfrm>
            <a:off x="5734050" y="885825"/>
            <a:ext cx="5715000" cy="1619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875">
                <a:solidFill>
                  <a:srgbClr val="081F3E"/>
                </a:solidFill>
                <a:latin typeface="Oswald"/>
                <a:ea typeface="Oswald"/>
                <a:cs typeface="Oswald"/>
                <a:sym typeface="Oswald"/>
              </a:rPr>
              <a:t>MAURA</a:t>
            </a:r>
            <a:endParaRPr/>
          </a:p>
          <a:p>
            <a:pPr indent="0" lvl="0" marL="0" marR="0" rtl="0" algn="l">
              <a:spcBef>
                <a:spcPts val="0"/>
              </a:spcBef>
              <a:spcAft>
                <a:spcPts val="0"/>
              </a:spcAft>
              <a:buNone/>
            </a:pPr>
            <a:r>
              <a:rPr b="0" lang="en-US" sz="4875">
                <a:solidFill>
                  <a:srgbClr val="081F3E"/>
                </a:solidFill>
                <a:latin typeface="Oswald"/>
                <a:ea typeface="Oswald"/>
                <a:cs typeface="Oswald"/>
                <a:sym typeface="Oswald"/>
              </a:rPr>
              <a:t>HEALEY</a:t>
            </a:r>
            <a:endParaRPr/>
          </a:p>
        </p:txBody>
      </p:sp>
      <p:sp>
        <p:nvSpPr>
          <p:cNvPr id="183" name="Google Shape;183;p11"/>
          <p:cNvSpPr/>
          <p:nvPr/>
        </p:nvSpPr>
        <p:spPr>
          <a:xfrm>
            <a:off x="5734050" y="2676525"/>
            <a:ext cx="5715000" cy="428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174FA3"/>
                </a:solidFill>
                <a:latin typeface="Barlow"/>
                <a:ea typeface="Barlow"/>
                <a:cs typeface="Barlow"/>
                <a:sym typeface="Barlow"/>
              </a:rPr>
              <a:t>The oldest of five children</a:t>
            </a:r>
            <a:endParaRPr/>
          </a:p>
        </p:txBody>
      </p:sp>
      <p:sp>
        <p:nvSpPr>
          <p:cNvPr id="184" name="Google Shape;184;p11"/>
          <p:cNvSpPr/>
          <p:nvPr/>
        </p:nvSpPr>
        <p:spPr>
          <a:xfrm>
            <a:off x="5734050" y="3305175"/>
            <a:ext cx="5715000" cy="1381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Her mother was a school nurse.</a:t>
            </a:r>
            <a:endParaRPr/>
          </a:p>
          <a:p>
            <a:pPr indent="0" lvl="0" marL="0" marR="0" rtl="0" algn="l">
              <a:spcBef>
                <a:spcPts val="0"/>
              </a:spcBef>
              <a:spcAft>
                <a:spcPts val="0"/>
              </a:spcAft>
              <a:buNone/>
            </a:pPr>
            <a:r>
              <a:rPr b="0" lang="en-US" sz="2250">
                <a:solidFill>
                  <a:srgbClr val="081F3E"/>
                </a:solidFill>
                <a:latin typeface="Barlow"/>
                <a:ea typeface="Barlow"/>
                <a:cs typeface="Barlow"/>
                <a:sym typeface="Barlow"/>
              </a:rPr>
              <a:t>Her stepfather was a teacher</a:t>
            </a:r>
            <a:endParaRPr/>
          </a:p>
          <a:p>
            <a:pPr indent="0" lvl="0" marL="0" marR="0" rtl="0" algn="l">
              <a:spcBef>
                <a:spcPts val="0"/>
              </a:spcBef>
              <a:spcAft>
                <a:spcPts val="0"/>
              </a:spcAft>
              <a:buNone/>
            </a:pPr>
            <a:r>
              <a:rPr b="0" lang="en-US" sz="2250">
                <a:solidFill>
                  <a:srgbClr val="081F3E"/>
                </a:solidFill>
                <a:latin typeface="Barlow"/>
                <a:ea typeface="Barlow"/>
                <a:cs typeface="Barlow"/>
                <a:sym typeface="Barlow"/>
              </a:rPr>
              <a:t>and basketball coach.</a:t>
            </a:r>
            <a:endParaRPr/>
          </a:p>
        </p:txBody>
      </p:sp>
      <p:sp>
        <p:nvSpPr>
          <p:cNvPr id="185" name="Google Shape;185;p11"/>
          <p:cNvSpPr/>
          <p:nvPr/>
        </p:nvSpPr>
        <p:spPr>
          <a:xfrm>
            <a:off x="5734050" y="4972050"/>
            <a:ext cx="57150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She lives in Arlington with her</a:t>
            </a:r>
            <a:endParaRPr/>
          </a:p>
          <a:p>
            <a:pPr indent="0" lvl="0" marL="0" marR="0" rtl="0" algn="l">
              <a:spcBef>
                <a:spcPts val="0"/>
              </a:spcBef>
              <a:spcAft>
                <a:spcPts val="0"/>
              </a:spcAft>
              <a:buNone/>
            </a:pPr>
            <a:r>
              <a:rPr b="0" lang="en-US" sz="2250">
                <a:solidFill>
                  <a:srgbClr val="081F3E"/>
                </a:solidFill>
                <a:latin typeface="Barlow"/>
                <a:ea typeface="Barlow"/>
                <a:cs typeface="Barlow"/>
                <a:sym typeface="Barlow"/>
              </a:rPr>
              <a:t>partner, Joanna, and their family.</a:t>
            </a:r>
            <a:endParaRPr/>
          </a:p>
        </p:txBody>
      </p:sp>
      <p:sp>
        <p:nvSpPr>
          <p:cNvPr id="186" name="Google Shape;186;p11"/>
          <p:cNvSpPr/>
          <p:nvPr/>
        </p:nvSpPr>
        <p:spPr>
          <a:xfrm>
            <a:off x="5734050" y="5924550"/>
            <a:ext cx="5715000" cy="4476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lang="en-US" sz="1650">
                <a:solidFill>
                  <a:srgbClr val="174FA3"/>
                </a:solidFill>
                <a:latin typeface="Barlow"/>
                <a:ea typeface="Barlow"/>
                <a:cs typeface="Barlow"/>
                <a:sym typeface="Barlow"/>
              </a:rPr>
              <a:t>Which two sides give this photo’s area?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1F3E"/>
        </a:solidFill>
      </p:bgPr>
    </p:bg>
    <p:spTree>
      <p:nvGrpSpPr>
        <p:cNvPr id="191" name="Shape 191"/>
        <p:cNvGrpSpPr/>
        <p:nvPr/>
      </p:nvGrpSpPr>
      <p:grpSpPr>
        <a:xfrm>
          <a:off x="0" y="0"/>
          <a:ext cx="0" cy="0"/>
          <a:chOff x="0" y="0"/>
          <a:chExt cx="0" cy="0"/>
        </a:xfrm>
      </p:grpSpPr>
      <p:sp>
        <p:nvSpPr>
          <p:cNvPr id="192" name="Google Shape;192;p12"/>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2"/>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194" name="Google Shape;194;p12"/>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05</a:t>
            </a:r>
            <a:endParaRPr/>
          </a:p>
        </p:txBody>
      </p:sp>
      <p:pic>
        <p:nvPicPr>
          <p:cNvPr id="195" name="Google Shape;195;p12"/>
          <p:cNvPicPr preferRelativeResize="0"/>
          <p:nvPr/>
        </p:nvPicPr>
        <p:blipFill rotWithShape="1">
          <a:blip r:embed="rId3">
            <a:alphaModFix/>
          </a:blip>
          <a:srcRect b="7874" l="0" r="0" t="7874"/>
          <a:stretch/>
        </p:blipFill>
        <p:spPr>
          <a:xfrm>
            <a:off x="7029450" y="0"/>
            <a:ext cx="5162550" cy="6191250"/>
          </a:xfrm>
          <a:prstGeom prst="rect">
            <a:avLst/>
          </a:prstGeom>
          <a:noFill/>
          <a:ln>
            <a:noFill/>
          </a:ln>
        </p:spPr>
      </p:pic>
      <p:sp>
        <p:nvSpPr>
          <p:cNvPr id="196" name="Google Shape;196;p12"/>
          <p:cNvSpPr/>
          <p:nvPr/>
        </p:nvSpPr>
        <p:spPr>
          <a:xfrm>
            <a:off x="571500" y="400050"/>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BASKETBALL IS PART OF HER STORY</a:t>
            </a:r>
            <a:endParaRPr/>
          </a:p>
        </p:txBody>
      </p:sp>
      <p:sp>
        <p:nvSpPr>
          <p:cNvPr id="197" name="Google Shape;197;p12"/>
          <p:cNvSpPr/>
          <p:nvPr/>
        </p:nvSpPr>
        <p:spPr>
          <a:xfrm>
            <a:off x="571500" y="923925"/>
            <a:ext cx="6334125" cy="1762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5550">
                <a:solidFill>
                  <a:srgbClr val="FFFFFF"/>
                </a:solidFill>
                <a:latin typeface="Oswald"/>
                <a:ea typeface="Oswald"/>
                <a:cs typeface="Oswald"/>
                <a:sym typeface="Oswald"/>
              </a:rPr>
              <a:t>HARVARD’S</a:t>
            </a:r>
            <a:endParaRPr/>
          </a:p>
          <a:p>
            <a:pPr indent="0" lvl="0" marL="0" marR="0" rtl="0" algn="l">
              <a:spcBef>
                <a:spcPts val="0"/>
              </a:spcBef>
              <a:spcAft>
                <a:spcPts val="0"/>
              </a:spcAft>
              <a:buNone/>
            </a:pPr>
            <a:r>
              <a:rPr b="0" lang="en-US" sz="5550">
                <a:solidFill>
                  <a:srgbClr val="FFFFFF"/>
                </a:solidFill>
                <a:latin typeface="Oswald"/>
                <a:ea typeface="Oswald"/>
                <a:cs typeface="Oswald"/>
                <a:sym typeface="Oswald"/>
              </a:rPr>
              <a:t>NUMBER 14</a:t>
            </a:r>
            <a:endParaRPr/>
          </a:p>
        </p:txBody>
      </p:sp>
      <p:sp>
        <p:nvSpPr>
          <p:cNvPr id="198" name="Google Shape;198;p12"/>
          <p:cNvSpPr/>
          <p:nvPr/>
        </p:nvSpPr>
        <p:spPr>
          <a:xfrm>
            <a:off x="571500" y="3162300"/>
            <a:ext cx="5905500" cy="152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FFFFFF"/>
                </a:solidFill>
                <a:latin typeface="Barlow"/>
                <a:ea typeface="Barlow"/>
                <a:cs typeface="Barlow"/>
                <a:sym typeface="Barlow"/>
              </a:rPr>
              <a:t>Healey co-captained Harvard’s team.</a:t>
            </a:r>
            <a:endParaRPr/>
          </a:p>
          <a:p>
            <a:pPr indent="0" lvl="0" marL="0" marR="0" rtl="0" algn="l">
              <a:spcBef>
                <a:spcPts val="0"/>
              </a:spcBef>
              <a:spcAft>
                <a:spcPts val="0"/>
              </a:spcAft>
              <a:buNone/>
            </a:pPr>
            <a:r>
              <a:rPr b="0" lang="en-US" sz="2400">
                <a:solidFill>
                  <a:srgbClr val="FFFFFF"/>
                </a:solidFill>
                <a:latin typeface="Barlow"/>
                <a:ea typeface="Barlow"/>
                <a:cs typeface="Barlow"/>
                <a:sym typeface="Barlow"/>
              </a:rPr>
              <a:t>Then she played professionally</a:t>
            </a:r>
            <a:endParaRPr/>
          </a:p>
          <a:p>
            <a:pPr indent="0" lvl="0" marL="0" marR="0" rtl="0" algn="l">
              <a:spcBef>
                <a:spcPts val="0"/>
              </a:spcBef>
              <a:spcAft>
                <a:spcPts val="0"/>
              </a:spcAft>
              <a:buNone/>
            </a:pPr>
            <a:r>
              <a:rPr b="0" lang="en-US" sz="2400">
                <a:solidFill>
                  <a:srgbClr val="FFFFFF"/>
                </a:solidFill>
                <a:latin typeface="Barlow"/>
                <a:ea typeface="Barlow"/>
                <a:cs typeface="Barlow"/>
                <a:sym typeface="Barlow"/>
              </a:rPr>
              <a:t>in Austria for two years.</a:t>
            </a:r>
            <a:endParaRPr/>
          </a:p>
        </p:txBody>
      </p:sp>
      <p:sp>
        <p:nvSpPr>
          <p:cNvPr id="199" name="Google Shape;199;p12"/>
          <p:cNvSpPr/>
          <p:nvPr/>
        </p:nvSpPr>
        <p:spPr>
          <a:xfrm>
            <a:off x="571500" y="5086350"/>
            <a:ext cx="5905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D6AE45"/>
                </a:solidFill>
                <a:latin typeface="Barlow"/>
                <a:ea typeface="Barlow"/>
                <a:cs typeface="Barlow"/>
                <a:sym typeface="Barlow"/>
              </a:rPr>
              <a:t>What makes a square unit useful</a:t>
            </a:r>
            <a:endParaRPr/>
          </a:p>
          <a:p>
            <a:pPr indent="0" lvl="0" marL="0" marR="0" rtl="0" algn="l">
              <a:spcBef>
                <a:spcPts val="0"/>
              </a:spcBef>
              <a:spcAft>
                <a:spcPts val="0"/>
              </a:spcAft>
              <a:buNone/>
            </a:pPr>
            <a:r>
              <a:rPr b="0" lang="en-US" sz="2250">
                <a:solidFill>
                  <a:srgbClr val="D6AE45"/>
                </a:solidFill>
                <a:latin typeface="Barlow"/>
                <a:ea typeface="Barlow"/>
                <a:cs typeface="Barlow"/>
                <a:sym typeface="Barlow"/>
              </a:rPr>
              <a:t>for measuring a basketball court?</a:t>
            </a:r>
            <a:endParaRPr/>
          </a:p>
        </p:txBody>
      </p:sp>
      <p:sp>
        <p:nvSpPr>
          <p:cNvPr id="200" name="Google Shape;200;p12"/>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2"/>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FFFFFF"/>
                </a:solidFill>
                <a:latin typeface="Barlow"/>
                <a:ea typeface="Barlow"/>
                <a:cs typeface="Barlow"/>
                <a:sym typeface="Barlow"/>
              </a:rPr>
              <a:t>INSIDE THE GOLDEN DOME</a:t>
            </a:r>
            <a:endParaRPr/>
          </a:p>
        </p:txBody>
      </p:sp>
      <p:sp>
        <p:nvSpPr>
          <p:cNvPr id="202" name="Google Shape;202;p12"/>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D6AE45"/>
                </a:solidFill>
                <a:latin typeface="Oswald"/>
                <a:ea typeface="Oswald"/>
                <a:cs typeface="Oswald"/>
                <a:sym typeface="Oswald"/>
              </a:rPr>
              <a:t>05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7" name="Shape 207"/>
        <p:cNvGrpSpPr/>
        <p:nvPr/>
      </p:nvGrpSpPr>
      <p:grpSpPr>
        <a:xfrm>
          <a:off x="0" y="0"/>
          <a:ext cx="0" cy="0"/>
          <a:chOff x="0" y="0"/>
          <a:chExt cx="0" cy="0"/>
        </a:xfrm>
      </p:grpSpPr>
      <p:sp>
        <p:nvSpPr>
          <p:cNvPr id="208" name="Google Shape;208;p13"/>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3"/>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210" name="Google Shape;210;p13"/>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06</a:t>
            </a:r>
            <a:endParaRPr/>
          </a:p>
        </p:txBody>
      </p:sp>
      <p:pic>
        <p:nvPicPr>
          <p:cNvPr id="211" name="Google Shape;211;p13"/>
          <p:cNvPicPr preferRelativeResize="0"/>
          <p:nvPr/>
        </p:nvPicPr>
        <p:blipFill rotWithShape="1">
          <a:blip r:embed="rId3">
            <a:alphaModFix/>
          </a:blip>
          <a:srcRect b="0" l="10769" r="10769" t="0"/>
          <a:stretch/>
        </p:blipFill>
        <p:spPr>
          <a:xfrm>
            <a:off x="0" y="0"/>
            <a:ext cx="6477000" cy="6191250"/>
          </a:xfrm>
          <a:prstGeom prst="rect">
            <a:avLst/>
          </a:prstGeom>
          <a:noFill/>
          <a:ln>
            <a:noFill/>
          </a:ln>
        </p:spPr>
      </p:pic>
      <p:sp>
        <p:nvSpPr>
          <p:cNvPr id="212" name="Google Shape;212;p13"/>
          <p:cNvSpPr/>
          <p:nvPr/>
        </p:nvSpPr>
        <p:spPr>
          <a:xfrm>
            <a:off x="6972300" y="40957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174FA3"/>
                </a:solidFill>
                <a:latin typeface="Barlow"/>
                <a:ea typeface="Barlow"/>
                <a:cs typeface="Barlow"/>
                <a:sym typeface="Barlow"/>
              </a:rPr>
              <a:t>INSIDE A WORKING OFFICE</a:t>
            </a:r>
            <a:endParaRPr/>
          </a:p>
        </p:txBody>
      </p:sp>
      <p:sp>
        <p:nvSpPr>
          <p:cNvPr id="213" name="Google Shape;213;p13"/>
          <p:cNvSpPr/>
          <p:nvPr/>
        </p:nvSpPr>
        <p:spPr>
          <a:xfrm>
            <a:off x="6972300" y="895350"/>
            <a:ext cx="4667250" cy="1619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350">
                <a:solidFill>
                  <a:srgbClr val="081F3E"/>
                </a:solidFill>
                <a:latin typeface="Oswald"/>
                <a:ea typeface="Oswald"/>
                <a:cs typeface="Oswald"/>
                <a:sym typeface="Oswald"/>
              </a:rPr>
              <a:t>THE GOVERNOR’S</a:t>
            </a:r>
            <a:endParaRPr/>
          </a:p>
          <a:p>
            <a:pPr indent="0" lvl="0" marL="0" marR="0" rtl="0" algn="l">
              <a:spcBef>
                <a:spcPts val="0"/>
              </a:spcBef>
              <a:spcAft>
                <a:spcPts val="0"/>
              </a:spcAft>
              <a:buNone/>
            </a:pPr>
            <a:r>
              <a:rPr b="0" lang="en-US" sz="4350">
                <a:solidFill>
                  <a:srgbClr val="081F3E"/>
                </a:solidFill>
                <a:latin typeface="Oswald"/>
                <a:ea typeface="Oswald"/>
                <a:cs typeface="Oswald"/>
                <a:sym typeface="Oswald"/>
              </a:rPr>
              <a:t>OFFICE</a:t>
            </a:r>
            <a:endParaRPr/>
          </a:p>
        </p:txBody>
      </p:sp>
      <p:sp>
        <p:nvSpPr>
          <p:cNvPr id="214" name="Google Shape;214;p13"/>
          <p:cNvSpPr/>
          <p:nvPr/>
        </p:nvSpPr>
        <p:spPr>
          <a:xfrm>
            <a:off x="6972300" y="2876550"/>
            <a:ext cx="4476750" cy="904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The governor works in</a:t>
            </a:r>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the State House.</a:t>
            </a:r>
            <a:endParaRPr/>
          </a:p>
        </p:txBody>
      </p:sp>
      <p:sp>
        <p:nvSpPr>
          <p:cNvPr id="215" name="Google Shape;215;p13"/>
          <p:cNvSpPr/>
          <p:nvPr/>
        </p:nvSpPr>
        <p:spPr>
          <a:xfrm>
            <a:off x="6972300" y="3981450"/>
            <a:ext cx="447675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174FA3"/>
                </a:solidFill>
                <a:latin typeface="Barlow"/>
                <a:ea typeface="Barlow"/>
                <a:cs typeface="Barlow"/>
                <a:sym typeface="Barlow"/>
              </a:rPr>
              <a:t>Which objects in this</a:t>
            </a:r>
            <a:endParaRPr/>
          </a:p>
          <a:p>
            <a:pPr indent="0" lvl="0" marL="0" marR="0" rtl="0" algn="l">
              <a:spcBef>
                <a:spcPts val="0"/>
              </a:spcBef>
              <a:spcAft>
                <a:spcPts val="0"/>
              </a:spcAft>
              <a:buNone/>
            </a:pPr>
            <a:r>
              <a:rPr b="0" lang="en-US" sz="2400">
                <a:solidFill>
                  <a:srgbClr val="174FA3"/>
                </a:solidFill>
                <a:latin typeface="Barlow"/>
                <a:ea typeface="Barlow"/>
                <a:cs typeface="Barlow"/>
                <a:sym typeface="Barlow"/>
              </a:rPr>
              <a:t>photograph have</a:t>
            </a:r>
            <a:endParaRPr/>
          </a:p>
          <a:p>
            <a:pPr indent="0" lvl="0" marL="0" marR="0" rtl="0" algn="l">
              <a:spcBef>
                <a:spcPts val="0"/>
              </a:spcBef>
              <a:spcAft>
                <a:spcPts val="0"/>
              </a:spcAft>
              <a:buNone/>
            </a:pPr>
            <a:r>
              <a:rPr b="0" lang="en-US" sz="2400">
                <a:solidFill>
                  <a:srgbClr val="174FA3"/>
                </a:solidFill>
                <a:latin typeface="Barlow"/>
                <a:ea typeface="Barlow"/>
                <a:cs typeface="Barlow"/>
                <a:sym typeface="Barlow"/>
              </a:rPr>
              <a:t>rectangular faces?</a:t>
            </a:r>
            <a:endParaRPr/>
          </a:p>
        </p:txBody>
      </p:sp>
      <p:sp>
        <p:nvSpPr>
          <p:cNvPr id="216" name="Google Shape;216;p13"/>
          <p:cNvSpPr/>
          <p:nvPr/>
        </p:nvSpPr>
        <p:spPr>
          <a:xfrm>
            <a:off x="6972300" y="5457825"/>
            <a:ext cx="4476750" cy="762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How would you find</a:t>
            </a:r>
            <a:endParaRPr/>
          </a:p>
          <a:p>
            <a:pPr indent="0" lvl="0" marL="0" marR="0" rtl="0" algn="l">
              <a:spcBef>
                <a:spcPts val="0"/>
              </a:spcBef>
              <a:spcAft>
                <a:spcPts val="0"/>
              </a:spcAft>
              <a:buNone/>
            </a:pPr>
            <a:r>
              <a:rPr b="0" lang="en-US" sz="2250">
                <a:solidFill>
                  <a:srgbClr val="081F3E"/>
                </a:solidFill>
                <a:latin typeface="Barlow"/>
                <a:ea typeface="Barlow"/>
                <a:cs typeface="Barlow"/>
                <a:sym typeface="Barlow"/>
              </a:rPr>
              <a:t>the area of one?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1" name="Shape 221"/>
        <p:cNvGrpSpPr/>
        <p:nvPr/>
      </p:nvGrpSpPr>
      <p:grpSpPr>
        <a:xfrm>
          <a:off x="0" y="0"/>
          <a:ext cx="0" cy="0"/>
          <a:chOff x="0" y="0"/>
          <a:chExt cx="0" cy="0"/>
        </a:xfrm>
      </p:grpSpPr>
      <p:sp>
        <p:nvSpPr>
          <p:cNvPr id="222" name="Google Shape;222;p14"/>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4"/>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14"/>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4"/>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226" name="Google Shape;226;p14"/>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07</a:t>
            </a:r>
            <a:endParaRPr/>
          </a:p>
        </p:txBody>
      </p:sp>
      <p:sp>
        <p:nvSpPr>
          <p:cNvPr id="227" name="Google Shape;227;p14"/>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THE RULES FOR STATE GOVERNMENT</a:t>
            </a:r>
            <a:endParaRPr/>
          </a:p>
        </p:txBody>
      </p:sp>
      <p:sp>
        <p:nvSpPr>
          <p:cNvPr id="228" name="Google Shape;228;p14"/>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675">
                <a:solidFill>
                  <a:srgbClr val="FFFFFF"/>
                </a:solidFill>
                <a:latin typeface="Oswald"/>
                <a:ea typeface="Oswald"/>
                <a:cs typeface="Oswald"/>
                <a:sym typeface="Oswald"/>
              </a:rPr>
              <a:t>JOHN ADAMS AND THE CONSTITUTION</a:t>
            </a:r>
            <a:endParaRPr/>
          </a:p>
        </p:txBody>
      </p:sp>
      <p:pic>
        <p:nvPicPr>
          <p:cNvPr id="229" name="Google Shape;229;p14"/>
          <p:cNvPicPr preferRelativeResize="0"/>
          <p:nvPr/>
        </p:nvPicPr>
        <p:blipFill rotWithShape="1">
          <a:blip r:embed="rId3">
            <a:alphaModFix/>
          </a:blip>
          <a:srcRect b="0" l="0" r="0" t="0"/>
          <a:stretch/>
        </p:blipFill>
        <p:spPr>
          <a:xfrm>
            <a:off x="745514" y="2085975"/>
            <a:ext cx="4747846" cy="3857625"/>
          </a:xfrm>
          <a:prstGeom prst="rect">
            <a:avLst/>
          </a:prstGeom>
          <a:noFill/>
          <a:ln>
            <a:noFill/>
          </a:ln>
        </p:spPr>
      </p:pic>
      <p:sp>
        <p:nvSpPr>
          <p:cNvPr id="230" name="Google Shape;230;p14"/>
          <p:cNvSpPr/>
          <p:nvPr/>
        </p:nvSpPr>
        <p:spPr>
          <a:xfrm>
            <a:off x="6191250" y="2133600"/>
            <a:ext cx="542925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John Adams was the main writer</a:t>
            </a:r>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of the Massachusetts Constitution</a:t>
            </a:r>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of 1780.</a:t>
            </a:r>
            <a:endParaRPr/>
          </a:p>
        </p:txBody>
      </p:sp>
      <p:sp>
        <p:nvSpPr>
          <p:cNvPr id="231" name="Google Shape;231;p14"/>
          <p:cNvSpPr/>
          <p:nvPr/>
        </p:nvSpPr>
        <p:spPr>
          <a:xfrm>
            <a:off x="6191250" y="3810000"/>
            <a:ext cx="5429250" cy="1190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081F3E"/>
                </a:solidFill>
                <a:latin typeface="Barlow"/>
                <a:ea typeface="Barlow"/>
                <a:cs typeface="Barlow"/>
                <a:sym typeface="Barlow"/>
              </a:rPr>
              <a:t>This House chamber mural shows</a:t>
            </a:r>
            <a:endParaRPr/>
          </a:p>
          <a:p>
            <a:pPr indent="0" lvl="0" marL="0" marR="0" rtl="0" algn="l">
              <a:spcBef>
                <a:spcPts val="0"/>
              </a:spcBef>
              <a:spcAft>
                <a:spcPts val="0"/>
              </a:spcAft>
              <a:buNone/>
            </a:pPr>
            <a:r>
              <a:rPr b="0" lang="en-US" sz="2175">
                <a:solidFill>
                  <a:srgbClr val="081F3E"/>
                </a:solidFill>
                <a:latin typeface="Barlow"/>
                <a:ea typeface="Barlow"/>
                <a:cs typeface="Barlow"/>
                <a:sym typeface="Barlow"/>
              </a:rPr>
              <a:t>Adams working with Samuel Adams</a:t>
            </a:r>
            <a:endParaRPr/>
          </a:p>
          <a:p>
            <a:pPr indent="0" lvl="0" marL="0" marR="0" rtl="0" algn="l">
              <a:spcBef>
                <a:spcPts val="0"/>
              </a:spcBef>
              <a:spcAft>
                <a:spcPts val="0"/>
              </a:spcAft>
              <a:buNone/>
            </a:pPr>
            <a:r>
              <a:rPr b="0" lang="en-US" sz="2175">
                <a:solidFill>
                  <a:srgbClr val="081F3E"/>
                </a:solidFill>
                <a:latin typeface="Barlow"/>
                <a:ea typeface="Barlow"/>
                <a:cs typeface="Barlow"/>
                <a:sym typeface="Barlow"/>
              </a:rPr>
              <a:t>and James Bowdoin.</a:t>
            </a:r>
            <a:endParaRPr/>
          </a:p>
        </p:txBody>
      </p:sp>
      <p:sp>
        <p:nvSpPr>
          <p:cNvPr id="232" name="Google Shape;232;p14"/>
          <p:cNvSpPr/>
          <p:nvPr/>
        </p:nvSpPr>
        <p:spPr>
          <a:xfrm>
            <a:off x="6191250" y="5305425"/>
            <a:ext cx="5429250"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174FA3"/>
                </a:solidFill>
                <a:latin typeface="Barlow"/>
                <a:ea typeface="Barlow"/>
                <a:cs typeface="Barlow"/>
                <a:sym typeface="Barlow"/>
              </a:rPr>
              <a:t>At Station 3: how much display mat</a:t>
            </a:r>
            <a:endParaRPr/>
          </a:p>
          <a:p>
            <a:pPr indent="0" lvl="0" marL="0" marR="0" rtl="0" algn="l">
              <a:spcBef>
                <a:spcPts val="0"/>
              </a:spcBef>
              <a:spcAft>
                <a:spcPts val="0"/>
              </a:spcAft>
              <a:buNone/>
            </a:pPr>
            <a:r>
              <a:rPr b="0" lang="en-US" sz="2175">
                <a:solidFill>
                  <a:srgbClr val="174FA3"/>
                </a:solidFill>
                <a:latin typeface="Barlow"/>
                <a:ea typeface="Barlow"/>
                <a:cs typeface="Barlow"/>
                <a:sym typeface="Barlow"/>
              </a:rPr>
              <a:t>will show around the document?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7" name="Shape 237"/>
        <p:cNvGrpSpPr/>
        <p:nvPr/>
      </p:nvGrpSpPr>
      <p:grpSpPr>
        <a:xfrm>
          <a:off x="0" y="0"/>
          <a:ext cx="0" cy="0"/>
          <a:chOff x="0" y="0"/>
          <a:chExt cx="0" cy="0"/>
        </a:xfrm>
      </p:grpSpPr>
      <p:sp>
        <p:nvSpPr>
          <p:cNvPr id="238" name="Google Shape;238;p15"/>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5"/>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5"/>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5"/>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242" name="Google Shape;242;p15"/>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08</a:t>
            </a:r>
            <a:endParaRPr/>
          </a:p>
        </p:txBody>
      </p:sp>
      <p:sp>
        <p:nvSpPr>
          <p:cNvPr id="243" name="Google Shape;243;p15"/>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OUR MEASUREMENT TOOLKIT</a:t>
            </a:r>
            <a:endParaRPr/>
          </a:p>
        </p:txBody>
      </p:sp>
      <p:sp>
        <p:nvSpPr>
          <p:cNvPr id="244" name="Google Shape;244;p15"/>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HOW MUCH FLAT SPACE?</a:t>
            </a:r>
            <a:endParaRPr/>
          </a:p>
        </p:txBody>
      </p:sp>
      <p:sp>
        <p:nvSpPr>
          <p:cNvPr id="245" name="Google Shape;245;p15"/>
          <p:cNvSpPr/>
          <p:nvPr/>
        </p:nvSpPr>
        <p:spPr>
          <a:xfrm>
            <a:off x="571500" y="2066925"/>
            <a:ext cx="495300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RECTANGLE</a:t>
            </a:r>
            <a:endParaRPr/>
          </a:p>
        </p:txBody>
      </p:sp>
      <p:sp>
        <p:nvSpPr>
          <p:cNvPr id="246" name="Google Shape;246;p15"/>
          <p:cNvSpPr/>
          <p:nvPr/>
        </p:nvSpPr>
        <p:spPr>
          <a:xfrm>
            <a:off x="571500" y="2667000"/>
            <a:ext cx="5143500" cy="1143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081F3E"/>
                </a:solidFill>
                <a:latin typeface="Barlow"/>
                <a:ea typeface="Barlow"/>
                <a:cs typeface="Barlow"/>
                <a:sym typeface="Barlow"/>
              </a:rPr>
              <a:t>length × width</a:t>
            </a:r>
            <a:endParaRPr/>
          </a:p>
          <a:p>
            <a:pPr indent="0" lvl="0" marL="0" marR="0" rtl="0" algn="l">
              <a:spcBef>
                <a:spcPts val="0"/>
              </a:spcBef>
              <a:spcAft>
                <a:spcPts val="0"/>
              </a:spcAft>
              <a:buNone/>
            </a:pPr>
            <a:r>
              <a:rPr b="0" lang="en-US" sz="2550">
                <a:solidFill>
                  <a:srgbClr val="081F3E"/>
                </a:solidFill>
                <a:latin typeface="Barlow"/>
                <a:ea typeface="Barlow"/>
                <a:cs typeface="Barlow"/>
                <a:sym typeface="Barlow"/>
              </a:rPr>
              <a:t>Use square units.</a:t>
            </a:r>
            <a:endParaRPr/>
          </a:p>
        </p:txBody>
      </p:sp>
      <p:sp>
        <p:nvSpPr>
          <p:cNvPr id="247" name="Google Shape;247;p15"/>
          <p:cNvSpPr/>
          <p:nvPr/>
        </p:nvSpPr>
        <p:spPr>
          <a:xfrm>
            <a:off x="571500" y="4238625"/>
            <a:ext cx="495300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BORDER</a:t>
            </a:r>
            <a:endParaRPr/>
          </a:p>
        </p:txBody>
      </p:sp>
      <p:sp>
        <p:nvSpPr>
          <p:cNvPr id="248" name="Google Shape;248;p15"/>
          <p:cNvSpPr/>
          <p:nvPr/>
        </p:nvSpPr>
        <p:spPr>
          <a:xfrm>
            <a:off x="571500" y="4838700"/>
            <a:ext cx="5143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081F3E"/>
                </a:solidFill>
                <a:latin typeface="Barlow"/>
                <a:ea typeface="Barlow"/>
                <a:cs typeface="Barlow"/>
                <a:sym typeface="Barlow"/>
              </a:rPr>
              <a:t>outside area − opening area</a:t>
            </a:r>
            <a:endParaRPr/>
          </a:p>
        </p:txBody>
      </p:sp>
      <p:sp>
        <p:nvSpPr>
          <p:cNvPr id="249" name="Google Shape;249;p15"/>
          <p:cNvSpPr/>
          <p:nvPr/>
        </p:nvSpPr>
        <p:spPr>
          <a:xfrm>
            <a:off x="6762750" y="2066925"/>
            <a:ext cx="495300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087E86"/>
                </a:solidFill>
                <a:latin typeface="Oswald"/>
                <a:ea typeface="Oswald"/>
                <a:cs typeface="Oswald"/>
                <a:sym typeface="Oswald"/>
              </a:rPr>
              <a:t>IRREGULAR OUTLINE</a:t>
            </a:r>
            <a:endParaRPr/>
          </a:p>
        </p:txBody>
      </p:sp>
      <p:sp>
        <p:nvSpPr>
          <p:cNvPr id="250" name="Google Shape;250;p15"/>
          <p:cNvSpPr/>
          <p:nvPr/>
        </p:nvSpPr>
        <p:spPr>
          <a:xfrm>
            <a:off x="6762750" y="2667000"/>
            <a:ext cx="4857750" cy="1285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081F3E"/>
                </a:solidFill>
                <a:latin typeface="Barlow"/>
                <a:ea typeface="Barlow"/>
                <a:cs typeface="Barlow"/>
                <a:sym typeface="Barlow"/>
              </a:rPr>
              <a:t>Count full squares.</a:t>
            </a:r>
            <a:endParaRPr/>
          </a:p>
          <a:p>
            <a:pPr indent="0" lvl="0" marL="0" marR="0" rtl="0" algn="l">
              <a:spcBef>
                <a:spcPts val="0"/>
              </a:spcBef>
              <a:spcAft>
                <a:spcPts val="0"/>
              </a:spcAft>
              <a:buNone/>
            </a:pPr>
            <a:r>
              <a:rPr b="0" lang="en-US" sz="2400">
                <a:solidFill>
                  <a:srgbClr val="081F3E"/>
                </a:solidFill>
                <a:latin typeface="Barlow"/>
                <a:ea typeface="Barlow"/>
                <a:cs typeface="Barlow"/>
                <a:sym typeface="Barlow"/>
              </a:rPr>
              <a:t>Combine pieces along the edges.</a:t>
            </a:r>
            <a:endParaRPr/>
          </a:p>
        </p:txBody>
      </p:sp>
      <p:sp>
        <p:nvSpPr>
          <p:cNvPr id="251" name="Google Shape;251;p15"/>
          <p:cNvSpPr/>
          <p:nvPr/>
        </p:nvSpPr>
        <p:spPr>
          <a:xfrm>
            <a:off x="6762750" y="4238625"/>
            <a:ext cx="476250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087E86"/>
                </a:solidFill>
                <a:latin typeface="Oswald"/>
                <a:ea typeface="Oswald"/>
                <a:cs typeface="Oswald"/>
                <a:sym typeface="Oswald"/>
              </a:rPr>
              <a:t>SCALE</a:t>
            </a:r>
            <a:endParaRPr/>
          </a:p>
        </p:txBody>
      </p:sp>
      <p:sp>
        <p:nvSpPr>
          <p:cNvPr id="252" name="Google Shape;252;p15"/>
          <p:cNvSpPr/>
          <p:nvPr/>
        </p:nvSpPr>
        <p:spPr>
          <a:xfrm>
            <a:off x="6762750" y="4838700"/>
            <a:ext cx="47625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081F3E"/>
                </a:solidFill>
                <a:latin typeface="Barlow"/>
                <a:ea typeface="Barlow"/>
                <a:cs typeface="Barlow"/>
                <a:sym typeface="Barlow"/>
              </a:rPr>
              <a:t>A small length can stand</a:t>
            </a:r>
            <a:endParaRPr/>
          </a:p>
          <a:p>
            <a:pPr indent="0" lvl="0" marL="0" marR="0" rtl="0" algn="l">
              <a:spcBef>
                <a:spcPts val="0"/>
              </a:spcBef>
              <a:spcAft>
                <a:spcPts val="0"/>
              </a:spcAft>
              <a:buNone/>
            </a:pPr>
            <a:r>
              <a:rPr b="0" lang="en-US" sz="2400">
                <a:solidFill>
                  <a:srgbClr val="081F3E"/>
                </a:solidFill>
                <a:latin typeface="Barlow"/>
                <a:ea typeface="Barlow"/>
                <a:cs typeface="Barlow"/>
                <a:sym typeface="Barlow"/>
              </a:rPr>
              <a:t>for a larger real length.</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7" name="Shape 257"/>
        <p:cNvGrpSpPr/>
        <p:nvPr/>
      </p:nvGrpSpPr>
      <p:grpSpPr>
        <a:xfrm>
          <a:off x="0" y="0"/>
          <a:ext cx="0" cy="0"/>
          <a:chOff x="0" y="0"/>
          <a:chExt cx="0" cy="0"/>
        </a:xfrm>
      </p:grpSpPr>
      <p:sp>
        <p:nvSpPr>
          <p:cNvPr id="258" name="Google Shape;258;p16"/>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6"/>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6"/>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6"/>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262" name="Google Shape;262;p16"/>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09</a:t>
            </a:r>
            <a:endParaRPr/>
          </a:p>
        </p:txBody>
      </p:sp>
      <p:sp>
        <p:nvSpPr>
          <p:cNvPr id="263" name="Google Shape;263;p16"/>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FIVE GROUPS  /  FIVE INVESTIGATIONS</a:t>
            </a:r>
            <a:endParaRPr/>
          </a:p>
        </p:txBody>
      </p:sp>
      <p:sp>
        <p:nvSpPr>
          <p:cNvPr id="264" name="Google Shape;264;p16"/>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YOUR STATION ROUTE</a:t>
            </a:r>
            <a:endParaRPr/>
          </a:p>
        </p:txBody>
      </p:sp>
      <p:sp>
        <p:nvSpPr>
          <p:cNvPr id="265" name="Google Shape;265;p16"/>
          <p:cNvSpPr/>
          <p:nvPr/>
        </p:nvSpPr>
        <p:spPr>
          <a:xfrm>
            <a:off x="571500" y="2047875"/>
            <a:ext cx="857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150">
                <a:solidFill>
                  <a:srgbClr val="174FA3"/>
                </a:solidFill>
                <a:latin typeface="Oswald"/>
                <a:ea typeface="Oswald"/>
                <a:cs typeface="Oswald"/>
                <a:sym typeface="Oswald"/>
              </a:rPr>
              <a:t>01</a:t>
            </a:r>
            <a:endParaRPr/>
          </a:p>
        </p:txBody>
      </p:sp>
      <p:sp>
        <p:nvSpPr>
          <p:cNvPr id="266" name="Google Shape;266;p16"/>
          <p:cNvSpPr/>
          <p:nvPr/>
        </p:nvSpPr>
        <p:spPr>
          <a:xfrm>
            <a:off x="1619250" y="2124075"/>
            <a:ext cx="5429250" cy="523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Massachusetts flags</a:t>
            </a:r>
            <a:endParaRPr/>
          </a:p>
        </p:txBody>
      </p:sp>
      <p:sp>
        <p:nvSpPr>
          <p:cNvPr id="267" name="Google Shape;267;p16"/>
          <p:cNvSpPr/>
          <p:nvPr/>
        </p:nvSpPr>
        <p:spPr>
          <a:xfrm>
            <a:off x="571500" y="2809875"/>
            <a:ext cx="857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150">
                <a:solidFill>
                  <a:srgbClr val="174FA3"/>
                </a:solidFill>
                <a:latin typeface="Oswald"/>
                <a:ea typeface="Oswald"/>
                <a:cs typeface="Oswald"/>
                <a:sym typeface="Oswald"/>
              </a:rPr>
              <a:t>02</a:t>
            </a:r>
            <a:endParaRPr/>
          </a:p>
        </p:txBody>
      </p:sp>
      <p:sp>
        <p:nvSpPr>
          <p:cNvPr id="268" name="Google Shape;268;p16"/>
          <p:cNvSpPr/>
          <p:nvPr/>
        </p:nvSpPr>
        <p:spPr>
          <a:xfrm>
            <a:off x="1619250" y="2886075"/>
            <a:ext cx="5429250" cy="523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The governor’s game</a:t>
            </a:r>
            <a:endParaRPr/>
          </a:p>
        </p:txBody>
      </p:sp>
      <p:sp>
        <p:nvSpPr>
          <p:cNvPr id="269" name="Google Shape;269;p16"/>
          <p:cNvSpPr/>
          <p:nvPr/>
        </p:nvSpPr>
        <p:spPr>
          <a:xfrm>
            <a:off x="571500" y="3571875"/>
            <a:ext cx="857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150">
                <a:solidFill>
                  <a:srgbClr val="174FA3"/>
                </a:solidFill>
                <a:latin typeface="Oswald"/>
                <a:ea typeface="Oswald"/>
                <a:cs typeface="Oswald"/>
                <a:sym typeface="Oswald"/>
              </a:rPr>
              <a:t>03</a:t>
            </a:r>
            <a:endParaRPr/>
          </a:p>
        </p:txBody>
      </p:sp>
      <p:sp>
        <p:nvSpPr>
          <p:cNvPr id="270" name="Google Shape;270;p16"/>
          <p:cNvSpPr/>
          <p:nvPr/>
        </p:nvSpPr>
        <p:spPr>
          <a:xfrm>
            <a:off x="1619250" y="3648075"/>
            <a:ext cx="5429250" cy="523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John Adams’s Constitution</a:t>
            </a:r>
            <a:endParaRPr/>
          </a:p>
        </p:txBody>
      </p:sp>
      <p:sp>
        <p:nvSpPr>
          <p:cNvPr id="271" name="Google Shape;271;p16"/>
          <p:cNvSpPr/>
          <p:nvPr/>
        </p:nvSpPr>
        <p:spPr>
          <a:xfrm>
            <a:off x="571500" y="4333875"/>
            <a:ext cx="857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150">
                <a:solidFill>
                  <a:srgbClr val="174FA3"/>
                </a:solidFill>
                <a:latin typeface="Oswald"/>
                <a:ea typeface="Oswald"/>
                <a:cs typeface="Oswald"/>
                <a:sym typeface="Oswald"/>
              </a:rPr>
              <a:t>04</a:t>
            </a:r>
            <a:endParaRPr/>
          </a:p>
        </p:txBody>
      </p:sp>
      <p:sp>
        <p:nvSpPr>
          <p:cNvPr id="272" name="Google Shape;272;p16"/>
          <p:cNvSpPr/>
          <p:nvPr/>
        </p:nvSpPr>
        <p:spPr>
          <a:xfrm>
            <a:off x="1619250" y="4410075"/>
            <a:ext cx="5429250" cy="523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The Sacred Cod</a:t>
            </a:r>
            <a:endParaRPr/>
          </a:p>
        </p:txBody>
      </p:sp>
      <p:sp>
        <p:nvSpPr>
          <p:cNvPr id="273" name="Google Shape;273;p16"/>
          <p:cNvSpPr/>
          <p:nvPr/>
        </p:nvSpPr>
        <p:spPr>
          <a:xfrm>
            <a:off x="571500" y="5095875"/>
            <a:ext cx="857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150">
                <a:solidFill>
                  <a:srgbClr val="174FA3"/>
                </a:solidFill>
                <a:latin typeface="Oswald"/>
                <a:ea typeface="Oswald"/>
                <a:cs typeface="Oswald"/>
                <a:sym typeface="Oswald"/>
              </a:rPr>
              <a:t>05</a:t>
            </a:r>
            <a:endParaRPr/>
          </a:p>
        </p:txBody>
      </p:sp>
      <p:sp>
        <p:nvSpPr>
          <p:cNvPr id="274" name="Google Shape;274;p16"/>
          <p:cNvSpPr/>
          <p:nvPr/>
        </p:nvSpPr>
        <p:spPr>
          <a:xfrm>
            <a:off x="1619250" y="5172075"/>
            <a:ext cx="5429250" cy="523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Blueprint detectives</a:t>
            </a:r>
            <a:endParaRPr/>
          </a:p>
        </p:txBody>
      </p:sp>
      <p:sp>
        <p:nvSpPr>
          <p:cNvPr id="275" name="Google Shape;275;p16"/>
          <p:cNvSpPr/>
          <p:nvPr/>
        </p:nvSpPr>
        <p:spPr>
          <a:xfrm>
            <a:off x="7905750" y="2057400"/>
            <a:ext cx="3619500" cy="762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275">
                <a:solidFill>
                  <a:srgbClr val="081F3E"/>
                </a:solidFill>
                <a:latin typeface="Oswald"/>
                <a:ea typeface="Oswald"/>
                <a:cs typeface="Oswald"/>
                <a:sym typeface="Oswald"/>
              </a:rPr>
              <a:t>8 MINUTES</a:t>
            </a:r>
            <a:endParaRPr/>
          </a:p>
        </p:txBody>
      </p:sp>
      <p:sp>
        <p:nvSpPr>
          <p:cNvPr id="276" name="Google Shape;276;p16"/>
          <p:cNvSpPr/>
          <p:nvPr/>
        </p:nvSpPr>
        <p:spPr>
          <a:xfrm>
            <a:off x="7905750" y="3114675"/>
            <a:ext cx="3619500" cy="1714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Read the exhibit.</a:t>
            </a:r>
            <a:endParaRPr/>
          </a:p>
          <a:p>
            <a:pPr indent="0" lvl="0" marL="0" marR="0" rtl="0" algn="l">
              <a:spcBef>
                <a:spcPts val="0"/>
              </a:spcBef>
              <a:spcAft>
                <a:spcPts val="0"/>
              </a:spcAft>
              <a:buNone/>
            </a:pPr>
            <a:r>
              <a:rPr b="0" lang="en-US" sz="2250">
                <a:solidFill>
                  <a:srgbClr val="081F3E"/>
                </a:solidFill>
                <a:latin typeface="Barlow"/>
                <a:ea typeface="Barlow"/>
                <a:cs typeface="Barlow"/>
                <a:sym typeface="Barlow"/>
              </a:rPr>
              <a:t>Use the measuring mat.</a:t>
            </a:r>
            <a:endParaRPr/>
          </a:p>
          <a:p>
            <a:pPr indent="0" lvl="0" marL="0" marR="0" rtl="0" algn="l">
              <a:spcBef>
                <a:spcPts val="0"/>
              </a:spcBef>
              <a:spcAft>
                <a:spcPts val="0"/>
              </a:spcAft>
              <a:buNone/>
            </a:pPr>
            <a:r>
              <a:rPr b="0" lang="en-US" sz="2250">
                <a:solidFill>
                  <a:srgbClr val="081F3E"/>
                </a:solidFill>
                <a:latin typeface="Barlow"/>
                <a:ea typeface="Barlow"/>
                <a:cs typeface="Barlow"/>
                <a:sym typeface="Barlow"/>
              </a:rPr>
              <a:t>Write in your own packet.</a:t>
            </a:r>
            <a:endParaRPr/>
          </a:p>
        </p:txBody>
      </p:sp>
      <p:sp>
        <p:nvSpPr>
          <p:cNvPr id="277" name="Google Shape;277;p16"/>
          <p:cNvSpPr/>
          <p:nvPr/>
        </p:nvSpPr>
        <p:spPr>
          <a:xfrm>
            <a:off x="7905750" y="5000625"/>
            <a:ext cx="3619500" cy="10953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025">
                <a:solidFill>
                  <a:srgbClr val="174FA3"/>
                </a:solidFill>
                <a:latin typeface="Barlow"/>
                <a:ea typeface="Barlow"/>
                <a:cs typeface="Barlow"/>
                <a:sym typeface="Barlow"/>
              </a:rPr>
              <a:t>At the signal, move to</a:t>
            </a:r>
            <a:endParaRPr/>
          </a:p>
          <a:p>
            <a:pPr indent="0" lvl="0" marL="0" marR="0" rtl="0" algn="l">
              <a:spcBef>
                <a:spcPts val="0"/>
              </a:spcBef>
              <a:spcAft>
                <a:spcPts val="0"/>
              </a:spcAft>
              <a:buNone/>
            </a:pPr>
            <a:r>
              <a:rPr b="0" lang="en-US" sz="2025">
                <a:solidFill>
                  <a:srgbClr val="174FA3"/>
                </a:solidFill>
                <a:latin typeface="Barlow"/>
                <a:ea typeface="Barlow"/>
                <a:cs typeface="Barlow"/>
                <a:sym typeface="Barlow"/>
              </a:rPr>
              <a:t>the next station number.</a:t>
            </a:r>
            <a:endParaRPr/>
          </a:p>
          <a:p>
            <a:pPr indent="0" lvl="0" marL="0" marR="0" rtl="0" algn="l">
              <a:spcBef>
                <a:spcPts val="0"/>
              </a:spcBef>
              <a:spcAft>
                <a:spcPts val="0"/>
              </a:spcAft>
              <a:buNone/>
            </a:pPr>
            <a:r>
              <a:rPr b="0" lang="en-US" sz="2025">
                <a:solidFill>
                  <a:srgbClr val="174FA3"/>
                </a:solidFill>
                <a:latin typeface="Barlow"/>
                <a:ea typeface="Barlow"/>
                <a:cs typeface="Barlow"/>
                <a:sym typeface="Barlow"/>
              </a:rPr>
              <a:t>After 5, return to 1.</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2" name="Shape 282"/>
        <p:cNvGrpSpPr/>
        <p:nvPr/>
      </p:nvGrpSpPr>
      <p:grpSpPr>
        <a:xfrm>
          <a:off x="0" y="0"/>
          <a:ext cx="0" cy="0"/>
          <a:chOff x="0" y="0"/>
          <a:chExt cx="0" cy="0"/>
        </a:xfrm>
      </p:grpSpPr>
      <p:sp>
        <p:nvSpPr>
          <p:cNvPr id="283" name="Google Shape;283;p17"/>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7"/>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7"/>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7"/>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287" name="Google Shape;287;p17"/>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10</a:t>
            </a:r>
            <a:endParaRPr/>
          </a:p>
        </p:txBody>
      </p:sp>
      <p:sp>
        <p:nvSpPr>
          <p:cNvPr id="288" name="Google Shape;288;p17"/>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STATION 01 / PACKET PAGE 2</a:t>
            </a:r>
            <a:endParaRPr/>
          </a:p>
        </p:txBody>
      </p:sp>
      <p:sp>
        <p:nvSpPr>
          <p:cNvPr id="289" name="Google Shape;289;p17"/>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3900">
                <a:solidFill>
                  <a:srgbClr val="FFFFFF"/>
                </a:solidFill>
                <a:latin typeface="Oswald"/>
                <a:ea typeface="Oswald"/>
                <a:cs typeface="Oswald"/>
                <a:sym typeface="Oswald"/>
              </a:rPr>
              <a:t>FLAGS WORTH A CLOSER LOOK</a:t>
            </a:r>
            <a:endParaRPr/>
          </a:p>
        </p:txBody>
      </p:sp>
      <p:pic>
        <p:nvPicPr>
          <p:cNvPr id="290" name="Google Shape;290;p17"/>
          <p:cNvPicPr preferRelativeResize="0"/>
          <p:nvPr/>
        </p:nvPicPr>
        <p:blipFill rotWithShape="1">
          <a:blip r:embed="rId3">
            <a:alphaModFix/>
          </a:blip>
          <a:srcRect b="7051" l="0" r="0" t="7051"/>
          <a:stretch/>
        </p:blipFill>
        <p:spPr>
          <a:xfrm>
            <a:off x="571500" y="2143125"/>
            <a:ext cx="4953000" cy="3190875"/>
          </a:xfrm>
          <a:prstGeom prst="rect">
            <a:avLst/>
          </a:prstGeom>
          <a:noFill/>
          <a:ln>
            <a:noFill/>
          </a:ln>
        </p:spPr>
      </p:pic>
      <p:sp>
        <p:nvSpPr>
          <p:cNvPr id="291" name="Google Shape;291;p17"/>
          <p:cNvSpPr/>
          <p:nvPr/>
        </p:nvSpPr>
        <p:spPr>
          <a:xfrm>
            <a:off x="571500" y="5638800"/>
            <a:ext cx="5048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875">
                <a:solidFill>
                  <a:srgbClr val="174FA3"/>
                </a:solidFill>
                <a:latin typeface="Barlow"/>
                <a:ea typeface="Barlow"/>
                <a:cs typeface="Barlow"/>
                <a:sym typeface="Barlow"/>
              </a:rPr>
              <a:t>Memorial Hall honors military service.</a:t>
            </a:r>
            <a:endParaRPr/>
          </a:p>
        </p:txBody>
      </p:sp>
      <p:sp>
        <p:nvSpPr>
          <p:cNvPr id="292" name="Google Shape;292;p17"/>
          <p:cNvSpPr/>
          <p:nvPr/>
        </p:nvSpPr>
        <p:spPr>
          <a:xfrm>
            <a:off x="6191250" y="2143125"/>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1</a:t>
            </a:r>
            <a:endParaRPr/>
          </a:p>
        </p:txBody>
      </p:sp>
      <p:sp>
        <p:nvSpPr>
          <p:cNvPr id="293" name="Google Shape;293;p17"/>
          <p:cNvSpPr/>
          <p:nvPr/>
        </p:nvSpPr>
        <p:spPr>
          <a:xfrm>
            <a:off x="6762750" y="2143125"/>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Estimate the large flag print’s area.</a:t>
            </a:r>
            <a:endParaRPr/>
          </a:p>
        </p:txBody>
      </p:sp>
      <p:sp>
        <p:nvSpPr>
          <p:cNvPr id="294" name="Google Shape;294;p17"/>
          <p:cNvSpPr/>
          <p:nvPr/>
        </p:nvSpPr>
        <p:spPr>
          <a:xfrm>
            <a:off x="6191250" y="3324225"/>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2</a:t>
            </a:r>
            <a:endParaRPr/>
          </a:p>
        </p:txBody>
      </p:sp>
      <p:sp>
        <p:nvSpPr>
          <p:cNvPr id="295" name="Google Shape;295;p17"/>
          <p:cNvSpPr/>
          <p:nvPr/>
        </p:nvSpPr>
        <p:spPr>
          <a:xfrm>
            <a:off x="6762750" y="3324225"/>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Measure both flag rectangles. Find their areas.</a:t>
            </a:r>
            <a:endParaRPr/>
          </a:p>
        </p:txBody>
      </p:sp>
      <p:sp>
        <p:nvSpPr>
          <p:cNvPr id="296" name="Google Shape;296;p17"/>
          <p:cNvSpPr/>
          <p:nvPr/>
        </p:nvSpPr>
        <p:spPr>
          <a:xfrm>
            <a:off x="6191250" y="4705350"/>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3</a:t>
            </a:r>
            <a:endParaRPr/>
          </a:p>
        </p:txBody>
      </p:sp>
      <p:sp>
        <p:nvSpPr>
          <p:cNvPr id="297" name="Google Shape;297;p17"/>
          <p:cNvSpPr/>
          <p:nvPr/>
        </p:nvSpPr>
        <p:spPr>
          <a:xfrm>
            <a:off x="6762750" y="4705350"/>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Compare the areas when both side lengths double.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2" name="Shape 302"/>
        <p:cNvGrpSpPr/>
        <p:nvPr/>
      </p:nvGrpSpPr>
      <p:grpSpPr>
        <a:xfrm>
          <a:off x="0" y="0"/>
          <a:ext cx="0" cy="0"/>
          <a:chOff x="0" y="0"/>
          <a:chExt cx="0" cy="0"/>
        </a:xfrm>
      </p:grpSpPr>
      <p:sp>
        <p:nvSpPr>
          <p:cNvPr id="303" name="Google Shape;303;p18"/>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8"/>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8"/>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8"/>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307" name="Google Shape;307;p18"/>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11</a:t>
            </a:r>
            <a:endParaRPr/>
          </a:p>
        </p:txBody>
      </p:sp>
      <p:sp>
        <p:nvSpPr>
          <p:cNvPr id="308" name="Google Shape;308;p18"/>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STATION 02 / PACKET PAGE 3</a:t>
            </a:r>
            <a:endParaRPr/>
          </a:p>
        </p:txBody>
      </p:sp>
      <p:sp>
        <p:nvSpPr>
          <p:cNvPr id="309" name="Google Shape;309;p18"/>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THE GOVERNOR’S GAME</a:t>
            </a:r>
            <a:endParaRPr/>
          </a:p>
        </p:txBody>
      </p:sp>
      <p:sp>
        <p:nvSpPr>
          <p:cNvPr id="310" name="Google Shape;310;p18"/>
          <p:cNvSpPr/>
          <p:nvPr/>
        </p:nvSpPr>
        <p:spPr>
          <a:xfrm>
            <a:off x="571500" y="2571750"/>
            <a:ext cx="3143250" cy="1671941"/>
          </a:xfrm>
          <a:prstGeom prst="rect">
            <a:avLst/>
          </a:prstGeom>
          <a:solidFill>
            <a:srgbClr val="F2D9B1"/>
          </a:solidFill>
          <a:ln cap="flat" cmpd="sng" w="1905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18"/>
          <p:cNvSpPr/>
          <p:nvPr/>
        </p:nvSpPr>
        <p:spPr>
          <a:xfrm>
            <a:off x="2133600" y="2571750"/>
            <a:ext cx="19050" cy="1671941"/>
          </a:xfrm>
          <a:prstGeom prst="rect">
            <a:avLst/>
          </a:prstGeom>
          <a:solidFill>
            <a:srgbClr val="A51C3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8"/>
          <p:cNvSpPr/>
          <p:nvPr/>
        </p:nvSpPr>
        <p:spPr>
          <a:xfrm>
            <a:off x="1924050" y="3190875"/>
            <a:ext cx="438150" cy="438150"/>
          </a:xfrm>
          <a:prstGeom prst="ellipse">
            <a:avLst/>
          </a:prstGeom>
          <a:noFill/>
          <a:ln cap="flat" cmpd="sng" w="19050">
            <a:solidFill>
              <a:srgbClr val="A51C3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3" name="Google Shape;313;p18"/>
          <p:cNvPicPr preferRelativeResize="0"/>
          <p:nvPr/>
        </p:nvPicPr>
        <p:blipFill rotWithShape="1">
          <a:blip r:embed="rId3">
            <a:alphaModFix/>
          </a:blip>
          <a:srcRect b="0" l="2661" r="2661" t="0"/>
          <a:stretch/>
        </p:blipFill>
        <p:spPr>
          <a:xfrm>
            <a:off x="4238625" y="2247900"/>
            <a:ext cx="1381125" cy="2076450"/>
          </a:xfrm>
          <a:prstGeom prst="rect">
            <a:avLst/>
          </a:prstGeom>
          <a:noFill/>
          <a:ln>
            <a:noFill/>
          </a:ln>
        </p:spPr>
      </p:pic>
      <p:sp>
        <p:nvSpPr>
          <p:cNvPr id="314" name="Google Shape;314;p18"/>
          <p:cNvSpPr/>
          <p:nvPr/>
        </p:nvSpPr>
        <p:spPr>
          <a:xfrm>
            <a:off x="571500" y="4857750"/>
            <a:ext cx="514350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A51C30"/>
                </a:solidFill>
                <a:latin typeface="Barlow"/>
                <a:ea typeface="Barlow"/>
                <a:cs typeface="Barlow"/>
                <a:sym typeface="Barlow"/>
              </a:rPr>
              <a:t>Two prints to measure</a:t>
            </a:r>
            <a:endParaRPr/>
          </a:p>
        </p:txBody>
      </p:sp>
      <p:sp>
        <p:nvSpPr>
          <p:cNvPr id="315" name="Google Shape;315;p18"/>
          <p:cNvSpPr/>
          <p:nvPr/>
        </p:nvSpPr>
        <p:spPr>
          <a:xfrm>
            <a:off x="571500" y="5514975"/>
            <a:ext cx="5143500" cy="666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950">
                <a:solidFill>
                  <a:srgbClr val="081F3E"/>
                </a:solidFill>
                <a:latin typeface="Barlow"/>
                <a:ea typeface="Barlow"/>
                <a:cs typeface="Barlow"/>
                <a:sym typeface="Barlow"/>
              </a:rPr>
              <a:t>Optional: try the real-court</a:t>
            </a:r>
            <a:endParaRPr/>
          </a:p>
          <a:p>
            <a:pPr indent="0" lvl="0" marL="0" marR="0" rtl="0" algn="l">
              <a:spcBef>
                <a:spcPts val="0"/>
              </a:spcBef>
              <a:spcAft>
                <a:spcPts val="0"/>
              </a:spcAft>
              <a:buNone/>
            </a:pPr>
            <a:r>
              <a:rPr b="0" lang="en-US" sz="1950">
                <a:solidFill>
                  <a:srgbClr val="081F3E"/>
                </a:solidFill>
                <a:latin typeface="Barlow"/>
                <a:ea typeface="Barlow"/>
                <a:cs typeface="Barlow"/>
                <a:sym typeface="Barlow"/>
              </a:rPr>
              <a:t>scale challenge on the mat.</a:t>
            </a:r>
            <a:endParaRPr/>
          </a:p>
        </p:txBody>
      </p:sp>
      <p:sp>
        <p:nvSpPr>
          <p:cNvPr id="316" name="Google Shape;316;p18"/>
          <p:cNvSpPr/>
          <p:nvPr/>
        </p:nvSpPr>
        <p:spPr>
          <a:xfrm>
            <a:off x="6191250" y="2143125"/>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A51C30"/>
                </a:solidFill>
                <a:latin typeface="Oswald"/>
                <a:ea typeface="Oswald"/>
                <a:cs typeface="Oswald"/>
                <a:sym typeface="Oswald"/>
              </a:rPr>
              <a:t>1</a:t>
            </a:r>
            <a:endParaRPr/>
          </a:p>
        </p:txBody>
      </p:sp>
      <p:sp>
        <p:nvSpPr>
          <p:cNvPr id="317" name="Google Shape;317;p18"/>
          <p:cNvSpPr/>
          <p:nvPr/>
        </p:nvSpPr>
        <p:spPr>
          <a:xfrm>
            <a:off x="6762750" y="2143125"/>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Estimate the court print’s area.</a:t>
            </a:r>
            <a:endParaRPr/>
          </a:p>
        </p:txBody>
      </p:sp>
      <p:sp>
        <p:nvSpPr>
          <p:cNvPr id="318" name="Google Shape;318;p18"/>
          <p:cNvSpPr/>
          <p:nvPr/>
        </p:nvSpPr>
        <p:spPr>
          <a:xfrm>
            <a:off x="6191250" y="3209925"/>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A51C30"/>
                </a:solidFill>
                <a:latin typeface="Oswald"/>
                <a:ea typeface="Oswald"/>
                <a:cs typeface="Oswald"/>
                <a:sym typeface="Oswald"/>
              </a:rPr>
              <a:t>2</a:t>
            </a:r>
            <a:endParaRPr/>
          </a:p>
        </p:txBody>
      </p:sp>
      <p:sp>
        <p:nvSpPr>
          <p:cNvPr id="319" name="Google Shape;319;p18"/>
          <p:cNvSpPr/>
          <p:nvPr/>
        </p:nvSpPr>
        <p:spPr>
          <a:xfrm>
            <a:off x="6762750" y="3209925"/>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Round its sides to whole centimeters. Find its area.</a:t>
            </a:r>
            <a:endParaRPr/>
          </a:p>
        </p:txBody>
      </p:sp>
      <p:sp>
        <p:nvSpPr>
          <p:cNvPr id="320" name="Google Shape;320;p18"/>
          <p:cNvSpPr/>
          <p:nvPr/>
        </p:nvSpPr>
        <p:spPr>
          <a:xfrm>
            <a:off x="6191250" y="4657725"/>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A51C30"/>
                </a:solidFill>
                <a:latin typeface="Oswald"/>
                <a:ea typeface="Oswald"/>
                <a:cs typeface="Oswald"/>
                <a:sym typeface="Oswald"/>
              </a:rPr>
              <a:t>3</a:t>
            </a:r>
            <a:endParaRPr/>
          </a:p>
        </p:txBody>
      </p:sp>
      <p:sp>
        <p:nvSpPr>
          <p:cNvPr id="321" name="Google Shape;321;p18"/>
          <p:cNvSpPr/>
          <p:nvPr/>
        </p:nvSpPr>
        <p:spPr>
          <a:xfrm>
            <a:off x="6762750" y="4657725"/>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Measure the photo print. Which print covers more paper?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6" name="Shape 326"/>
        <p:cNvGrpSpPr/>
        <p:nvPr/>
      </p:nvGrpSpPr>
      <p:grpSpPr>
        <a:xfrm>
          <a:off x="0" y="0"/>
          <a:ext cx="0" cy="0"/>
          <a:chOff x="0" y="0"/>
          <a:chExt cx="0" cy="0"/>
        </a:xfrm>
      </p:grpSpPr>
      <p:sp>
        <p:nvSpPr>
          <p:cNvPr id="327" name="Google Shape;327;p19"/>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9"/>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19"/>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9"/>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331" name="Google Shape;331;p19"/>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12</a:t>
            </a:r>
            <a:endParaRPr/>
          </a:p>
        </p:txBody>
      </p:sp>
      <p:sp>
        <p:nvSpPr>
          <p:cNvPr id="332" name="Google Shape;332;p19"/>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STATION 03  /  PACKET PAGE 4</a:t>
            </a:r>
            <a:endParaRPr/>
          </a:p>
        </p:txBody>
      </p:sp>
      <p:sp>
        <p:nvSpPr>
          <p:cNvPr id="333" name="Google Shape;333;p19"/>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A FRAME FOR HISTORY</a:t>
            </a:r>
            <a:endParaRPr/>
          </a:p>
        </p:txBody>
      </p:sp>
      <p:sp>
        <p:nvSpPr>
          <p:cNvPr id="334" name="Google Shape;334;p19"/>
          <p:cNvSpPr/>
          <p:nvPr/>
        </p:nvSpPr>
        <p:spPr>
          <a:xfrm>
            <a:off x="1047750" y="2028825"/>
            <a:ext cx="2933700" cy="3771900"/>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9"/>
          <p:cNvSpPr/>
          <p:nvPr/>
        </p:nvSpPr>
        <p:spPr>
          <a:xfrm>
            <a:off x="1466850" y="2447925"/>
            <a:ext cx="2095500" cy="29337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36" name="Google Shape;336;p19"/>
          <p:cNvPicPr preferRelativeResize="0"/>
          <p:nvPr/>
        </p:nvPicPr>
        <p:blipFill rotWithShape="1">
          <a:blip r:embed="rId3">
            <a:alphaModFix/>
          </a:blip>
          <a:srcRect b="0" l="0" r="0" t="0"/>
          <a:stretch/>
        </p:blipFill>
        <p:spPr>
          <a:xfrm>
            <a:off x="1552575" y="2808446"/>
            <a:ext cx="1924050" cy="2212658"/>
          </a:xfrm>
          <a:prstGeom prst="rect">
            <a:avLst/>
          </a:prstGeom>
          <a:noFill/>
          <a:ln>
            <a:noFill/>
          </a:ln>
        </p:spPr>
      </p:pic>
      <p:sp>
        <p:nvSpPr>
          <p:cNvPr id="337" name="Google Shape;337;p19"/>
          <p:cNvSpPr/>
          <p:nvPr/>
        </p:nvSpPr>
        <p:spPr>
          <a:xfrm>
            <a:off x="6191250" y="2124075"/>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1</a:t>
            </a:r>
            <a:endParaRPr/>
          </a:p>
        </p:txBody>
      </p:sp>
      <p:sp>
        <p:nvSpPr>
          <p:cNvPr id="338" name="Google Shape;338;p19"/>
          <p:cNvSpPr/>
          <p:nvPr/>
        </p:nvSpPr>
        <p:spPr>
          <a:xfrm>
            <a:off x="6762750" y="2124075"/>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Measure the outside rectangle and the white window.</a:t>
            </a:r>
            <a:endParaRPr/>
          </a:p>
        </p:txBody>
      </p:sp>
      <p:sp>
        <p:nvSpPr>
          <p:cNvPr id="339" name="Google Shape;339;p19"/>
          <p:cNvSpPr/>
          <p:nvPr/>
        </p:nvSpPr>
        <p:spPr>
          <a:xfrm>
            <a:off x="6191250" y="3429000"/>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2</a:t>
            </a:r>
            <a:endParaRPr/>
          </a:p>
        </p:txBody>
      </p:sp>
      <p:sp>
        <p:nvSpPr>
          <p:cNvPr id="340" name="Google Shape;340;p19"/>
          <p:cNvSpPr/>
          <p:nvPr/>
        </p:nvSpPr>
        <p:spPr>
          <a:xfrm>
            <a:off x="6762750" y="3429000"/>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Find both areas. Subtract to find the blue mat’s area.</a:t>
            </a:r>
            <a:endParaRPr/>
          </a:p>
        </p:txBody>
      </p:sp>
      <p:sp>
        <p:nvSpPr>
          <p:cNvPr id="341" name="Google Shape;341;p19"/>
          <p:cNvSpPr/>
          <p:nvPr/>
        </p:nvSpPr>
        <p:spPr>
          <a:xfrm>
            <a:off x="6191250" y="4857750"/>
            <a:ext cx="476250" cy="476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550">
                <a:solidFill>
                  <a:srgbClr val="174FA3"/>
                </a:solidFill>
                <a:latin typeface="Oswald"/>
                <a:ea typeface="Oswald"/>
                <a:cs typeface="Oswald"/>
                <a:sym typeface="Oswald"/>
              </a:rPr>
              <a:t>3</a:t>
            </a:r>
            <a:endParaRPr/>
          </a:p>
        </p:txBody>
      </p:sp>
      <p:sp>
        <p:nvSpPr>
          <p:cNvPr id="342" name="Google Shape;342;p19"/>
          <p:cNvSpPr/>
          <p:nvPr/>
        </p:nvSpPr>
        <p:spPr>
          <a:xfrm>
            <a:off x="6762750" y="4857750"/>
            <a:ext cx="466725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Finished? Trace a classroom pen’s flat footprint on grid paper.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7" name="Shape 347"/>
        <p:cNvGrpSpPr/>
        <p:nvPr/>
      </p:nvGrpSpPr>
      <p:grpSpPr>
        <a:xfrm>
          <a:off x="0" y="0"/>
          <a:ext cx="0" cy="0"/>
          <a:chOff x="0" y="0"/>
          <a:chExt cx="0" cy="0"/>
        </a:xfrm>
      </p:grpSpPr>
      <p:sp>
        <p:nvSpPr>
          <p:cNvPr id="348" name="Google Shape;348;p20"/>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0"/>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0"/>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0"/>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352" name="Google Shape;352;p20"/>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13</a:t>
            </a:r>
            <a:endParaRPr/>
          </a:p>
        </p:txBody>
      </p:sp>
      <p:sp>
        <p:nvSpPr>
          <p:cNvPr id="353" name="Google Shape;353;p20"/>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STATION 04 / PACKET PAGE 5</a:t>
            </a:r>
            <a:endParaRPr/>
          </a:p>
        </p:txBody>
      </p:sp>
      <p:sp>
        <p:nvSpPr>
          <p:cNvPr id="354" name="Google Shape;354;p20"/>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A FISH IN THE HOUSE</a:t>
            </a:r>
            <a:endParaRPr/>
          </a:p>
        </p:txBody>
      </p:sp>
      <p:pic>
        <p:nvPicPr>
          <p:cNvPr id="355" name="Google Shape;355;p20"/>
          <p:cNvPicPr preferRelativeResize="0"/>
          <p:nvPr/>
        </p:nvPicPr>
        <p:blipFill rotWithShape="1">
          <a:blip r:embed="rId3">
            <a:alphaModFix/>
          </a:blip>
          <a:srcRect b="0" l="0" r="0" t="0"/>
          <a:stretch/>
        </p:blipFill>
        <p:spPr>
          <a:xfrm>
            <a:off x="573373" y="1971675"/>
            <a:ext cx="4625405" cy="4286250"/>
          </a:xfrm>
          <a:prstGeom prst="rect">
            <a:avLst/>
          </a:prstGeom>
          <a:noFill/>
          <a:ln>
            <a:noFill/>
          </a:ln>
        </p:spPr>
      </p:pic>
      <p:pic>
        <p:nvPicPr>
          <p:cNvPr id="356" name="Google Shape;356;p20"/>
          <p:cNvPicPr preferRelativeResize="0"/>
          <p:nvPr/>
        </p:nvPicPr>
        <p:blipFill rotWithShape="1">
          <a:blip r:embed="rId4">
            <a:alphaModFix/>
          </a:blip>
          <a:srcRect b="0" l="0" r="0" t="0"/>
          <a:stretch/>
        </p:blipFill>
        <p:spPr>
          <a:xfrm>
            <a:off x="5953125" y="2067634"/>
            <a:ext cx="5524500" cy="1789282"/>
          </a:xfrm>
          <a:prstGeom prst="rect">
            <a:avLst/>
          </a:prstGeom>
          <a:noFill/>
          <a:ln>
            <a:noFill/>
          </a:ln>
        </p:spPr>
      </p:pic>
      <p:sp>
        <p:nvSpPr>
          <p:cNvPr id="357" name="Google Shape;357;p20"/>
          <p:cNvSpPr/>
          <p:nvPr/>
        </p:nvSpPr>
        <p:spPr>
          <a:xfrm>
            <a:off x="5953125" y="4210050"/>
            <a:ext cx="55245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087E86"/>
                </a:solidFill>
                <a:latin typeface="Barlow"/>
                <a:ea typeface="Barlow"/>
                <a:cs typeface="Barlow"/>
                <a:sym typeface="Barlow"/>
              </a:rPr>
              <a:t>The whole grid is 12 by 4.</a:t>
            </a:r>
            <a:endParaRPr/>
          </a:p>
          <a:p>
            <a:pPr indent="0" lvl="0" marL="0" marR="0" rtl="0" algn="l">
              <a:spcBef>
                <a:spcPts val="0"/>
              </a:spcBef>
              <a:spcAft>
                <a:spcPts val="0"/>
              </a:spcAft>
              <a:buNone/>
            </a:pPr>
            <a:r>
              <a:rPr b="0" lang="en-US" sz="2400">
                <a:solidFill>
                  <a:srgbClr val="087E86"/>
                </a:solidFill>
                <a:latin typeface="Barlow"/>
                <a:ea typeface="Barlow"/>
                <a:cs typeface="Barlow"/>
                <a:sym typeface="Barlow"/>
              </a:rPr>
              <a:t>How much of it does the fish cover?</a:t>
            </a:r>
            <a:endParaRPr/>
          </a:p>
        </p:txBody>
      </p:sp>
      <p:sp>
        <p:nvSpPr>
          <p:cNvPr id="358" name="Google Shape;358;p20"/>
          <p:cNvSpPr/>
          <p:nvPr/>
        </p:nvSpPr>
        <p:spPr>
          <a:xfrm>
            <a:off x="5953125" y="5410200"/>
            <a:ext cx="5524500" cy="8096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081F3E"/>
                </a:solidFill>
                <a:latin typeface="Barlow"/>
                <a:ea typeface="Barlow"/>
                <a:cs typeface="Barlow"/>
                <a:sym typeface="Barlow"/>
              </a:rPr>
              <a:t>Count full squares.</a:t>
            </a:r>
            <a:endParaRPr/>
          </a:p>
          <a:p>
            <a:pPr indent="0" lvl="0" marL="0" marR="0" rtl="0" algn="l">
              <a:spcBef>
                <a:spcPts val="0"/>
              </a:spcBef>
              <a:spcAft>
                <a:spcPts val="0"/>
              </a:spcAft>
              <a:buNone/>
            </a:pPr>
            <a:r>
              <a:rPr b="0" lang="en-US" sz="2250">
                <a:solidFill>
                  <a:srgbClr val="081F3E"/>
                </a:solidFill>
                <a:latin typeface="Barlow"/>
                <a:ea typeface="Barlow"/>
                <a:cs typeface="Barlow"/>
                <a:sym typeface="Barlow"/>
              </a:rPr>
              <a:t>Combine pieces along the edges.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3" name="Shape 363"/>
        <p:cNvGrpSpPr/>
        <p:nvPr/>
      </p:nvGrpSpPr>
      <p:grpSpPr>
        <a:xfrm>
          <a:off x="0" y="0"/>
          <a:ext cx="0" cy="0"/>
          <a:chOff x="0" y="0"/>
          <a:chExt cx="0" cy="0"/>
        </a:xfrm>
      </p:grpSpPr>
      <p:sp>
        <p:nvSpPr>
          <p:cNvPr id="364" name="Google Shape;364;p21"/>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1"/>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1"/>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1"/>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368" name="Google Shape;368;p21"/>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14</a:t>
            </a:r>
            <a:endParaRPr/>
          </a:p>
        </p:txBody>
      </p:sp>
      <p:sp>
        <p:nvSpPr>
          <p:cNvPr id="369" name="Google Shape;369;p21"/>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STATION 05 / PACKET PAGE 6</a:t>
            </a:r>
            <a:endParaRPr/>
          </a:p>
        </p:txBody>
      </p:sp>
      <p:sp>
        <p:nvSpPr>
          <p:cNvPr id="370" name="Google Shape;370;p21"/>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BLUEPRINT DETECTIVES</a:t>
            </a:r>
            <a:endParaRPr/>
          </a:p>
        </p:txBody>
      </p:sp>
      <p:pic>
        <p:nvPicPr>
          <p:cNvPr id="371" name="Google Shape;371;p21"/>
          <p:cNvPicPr preferRelativeResize="0"/>
          <p:nvPr/>
        </p:nvPicPr>
        <p:blipFill rotWithShape="1">
          <a:blip r:embed="rId3">
            <a:alphaModFix/>
          </a:blip>
          <a:srcRect b="0" l="0" r="0" t="0"/>
          <a:stretch/>
        </p:blipFill>
        <p:spPr>
          <a:xfrm>
            <a:off x="690582" y="2000250"/>
            <a:ext cx="3705186" cy="4124325"/>
          </a:xfrm>
          <a:prstGeom prst="rect">
            <a:avLst/>
          </a:prstGeom>
          <a:noFill/>
          <a:ln>
            <a:noFill/>
          </a:ln>
        </p:spPr>
      </p:pic>
      <p:sp>
        <p:nvSpPr>
          <p:cNvPr id="372" name="Google Shape;372;p21"/>
          <p:cNvSpPr/>
          <p:nvPr/>
        </p:nvSpPr>
        <p:spPr>
          <a:xfrm>
            <a:off x="5429250" y="2114550"/>
            <a:ext cx="600075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75">
                <a:solidFill>
                  <a:srgbClr val="174FA3"/>
                </a:solidFill>
                <a:latin typeface="Barlow"/>
                <a:ea typeface="Barlow"/>
                <a:cs typeface="Barlow"/>
                <a:sym typeface="Barlow"/>
              </a:rPr>
              <a:t>An 8-by-9 grid surrounds</a:t>
            </a:r>
            <a:endParaRPr/>
          </a:p>
          <a:p>
            <a:pPr indent="0" lvl="0" marL="0" marR="0" rtl="0" algn="l">
              <a:spcBef>
                <a:spcPts val="0"/>
              </a:spcBef>
              <a:spcAft>
                <a:spcPts val="0"/>
              </a:spcAft>
              <a:buNone/>
            </a:pPr>
            <a:r>
              <a:rPr b="0" lang="en-US" sz="2475">
                <a:solidFill>
                  <a:srgbClr val="174FA3"/>
                </a:solidFill>
                <a:latin typeface="Barlow"/>
                <a:ea typeface="Barlow"/>
                <a:cs typeface="Barlow"/>
                <a:sym typeface="Barlow"/>
              </a:rPr>
              <a:t>the printed building.</a:t>
            </a:r>
            <a:endParaRPr/>
          </a:p>
        </p:txBody>
      </p:sp>
      <p:sp>
        <p:nvSpPr>
          <p:cNvPr id="373" name="Google Shape;373;p21"/>
          <p:cNvSpPr/>
          <p:nvPr/>
        </p:nvSpPr>
        <p:spPr>
          <a:xfrm>
            <a:off x="5429250" y="3533775"/>
            <a:ext cx="6000750" cy="1381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Find the whole grid’s area.</a:t>
            </a:r>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Then estimate the area inside</a:t>
            </a:r>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the building’s outside outline.</a:t>
            </a:r>
            <a:endParaRPr/>
          </a:p>
        </p:txBody>
      </p:sp>
      <p:sp>
        <p:nvSpPr>
          <p:cNvPr id="374" name="Google Shape;374;p21"/>
          <p:cNvSpPr/>
          <p:nvPr/>
        </p:nvSpPr>
        <p:spPr>
          <a:xfrm>
            <a:off x="5429250" y="5381625"/>
            <a:ext cx="6000750"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174FA3"/>
                </a:solidFill>
                <a:latin typeface="Barlow"/>
                <a:ea typeface="Barlow"/>
                <a:cs typeface="Barlow"/>
                <a:sym typeface="Barlow"/>
              </a:rPr>
              <a:t>What information would you need</a:t>
            </a:r>
            <a:endParaRPr/>
          </a:p>
          <a:p>
            <a:pPr indent="0" lvl="0" marL="0" marR="0" rtl="0" algn="l">
              <a:spcBef>
                <a:spcPts val="0"/>
              </a:spcBef>
              <a:spcAft>
                <a:spcPts val="0"/>
              </a:spcAft>
              <a:buNone/>
            </a:pPr>
            <a:r>
              <a:rPr b="0" lang="en-US" sz="2325">
                <a:solidFill>
                  <a:srgbClr val="174FA3"/>
                </a:solidFill>
                <a:latin typeface="Barlow"/>
                <a:ea typeface="Barlow"/>
                <a:cs typeface="Barlow"/>
                <a:sym typeface="Barlow"/>
              </a:rPr>
              <a:t>to find the real floor area?</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81F3E"/>
        </a:solidFill>
      </p:bgPr>
    </p:bg>
    <p:spTree>
      <p:nvGrpSpPr>
        <p:cNvPr id="379" name="Shape 379"/>
        <p:cNvGrpSpPr/>
        <p:nvPr/>
      </p:nvGrpSpPr>
      <p:grpSpPr>
        <a:xfrm>
          <a:off x="0" y="0"/>
          <a:ext cx="0" cy="0"/>
          <a:chOff x="0" y="0"/>
          <a:chExt cx="0" cy="0"/>
        </a:xfrm>
      </p:grpSpPr>
      <p:sp>
        <p:nvSpPr>
          <p:cNvPr id="380" name="Google Shape;380;p22"/>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2"/>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382" name="Google Shape;382;p22"/>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15</a:t>
            </a:r>
            <a:endParaRPr/>
          </a:p>
        </p:txBody>
      </p:sp>
      <p:sp>
        <p:nvSpPr>
          <p:cNvPr id="383" name="Google Shape;383;p22"/>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OPTION X / PACKET PAGE 8 / REPLACES STATION 5</a:t>
            </a:r>
            <a:endParaRPr/>
          </a:p>
        </p:txBody>
      </p:sp>
      <p:sp>
        <p:nvSpPr>
          <p:cNvPr id="384" name="Google Shape;384;p22"/>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A ROOM UNDER THE DOME</a:t>
            </a:r>
            <a:endParaRPr/>
          </a:p>
        </p:txBody>
      </p:sp>
      <p:pic>
        <p:nvPicPr>
          <p:cNvPr id="385" name="Google Shape;385;p22"/>
          <p:cNvPicPr preferRelativeResize="0"/>
          <p:nvPr/>
        </p:nvPicPr>
        <p:blipFill rotWithShape="1">
          <a:blip r:embed="rId3">
            <a:alphaModFix/>
          </a:blip>
          <a:srcRect b="0" l="0" r="0" t="0"/>
          <a:stretch/>
        </p:blipFill>
        <p:spPr>
          <a:xfrm>
            <a:off x="841375" y="2095500"/>
            <a:ext cx="5080000" cy="3810000"/>
          </a:xfrm>
          <a:prstGeom prst="rect">
            <a:avLst/>
          </a:prstGeom>
          <a:noFill/>
          <a:ln>
            <a:noFill/>
          </a:ln>
        </p:spPr>
      </p:pic>
      <p:sp>
        <p:nvSpPr>
          <p:cNvPr id="386" name="Google Shape;386;p22"/>
          <p:cNvSpPr/>
          <p:nvPr/>
        </p:nvSpPr>
        <p:spPr>
          <a:xfrm>
            <a:off x="6810375" y="2152650"/>
            <a:ext cx="4810125"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625">
                <a:solidFill>
                  <a:srgbClr val="FFFFFF"/>
                </a:solidFill>
                <a:latin typeface="Barlow"/>
                <a:ea typeface="Barlow"/>
                <a:cs typeface="Barlow"/>
                <a:sym typeface="Barlow"/>
              </a:rPr>
              <a:t>The real Senate Chamber:</a:t>
            </a:r>
            <a:endParaRPr/>
          </a:p>
          <a:p>
            <a:pPr indent="0" lvl="0" marL="0" marR="0" rtl="0" algn="l">
              <a:spcBef>
                <a:spcPts val="0"/>
              </a:spcBef>
              <a:spcAft>
                <a:spcPts val="0"/>
              </a:spcAft>
              <a:buNone/>
            </a:pPr>
            <a:r>
              <a:rPr b="0" lang="en-US" sz="2625">
                <a:solidFill>
                  <a:srgbClr val="FFFFFF"/>
                </a:solidFill>
                <a:latin typeface="Barlow"/>
                <a:ea typeface="Barlow"/>
                <a:cs typeface="Barlow"/>
                <a:sym typeface="Barlow"/>
              </a:rPr>
              <a:t>55 feet × 55 feet</a:t>
            </a:r>
            <a:endParaRPr/>
          </a:p>
        </p:txBody>
      </p:sp>
      <p:sp>
        <p:nvSpPr>
          <p:cNvPr id="387" name="Google Shape;387;p22"/>
          <p:cNvSpPr/>
          <p:nvPr/>
        </p:nvSpPr>
        <p:spPr>
          <a:xfrm>
            <a:off x="6810375" y="3638550"/>
            <a:ext cx="4810125" cy="1428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FFFFFF"/>
                </a:solidFill>
                <a:latin typeface="Barlow"/>
                <a:ea typeface="Barlow"/>
                <a:cs typeface="Barlow"/>
                <a:sym typeface="Barlow"/>
              </a:rPr>
              <a:t>Model scale: 1 cm = 10 feet</a:t>
            </a:r>
            <a:endParaRPr/>
          </a:p>
          <a:p>
            <a:pPr indent="0" lvl="0" marL="0" marR="0" rtl="0" algn="l">
              <a:spcBef>
                <a:spcPts val="0"/>
              </a:spcBef>
              <a:spcAft>
                <a:spcPts val="0"/>
              </a:spcAft>
              <a:buNone/>
            </a:pPr>
            <a:r>
              <a:rPr b="0" lang="en-US" sz="2250">
                <a:solidFill>
                  <a:srgbClr val="FFFFFF"/>
                </a:solidFill>
                <a:latin typeface="Barlow"/>
                <a:ea typeface="Barlow"/>
                <a:cs typeface="Barlow"/>
                <a:sym typeface="Barlow"/>
              </a:rPr>
              <a:t>Measure the model’s side.</a:t>
            </a:r>
            <a:endParaRPr/>
          </a:p>
          <a:p>
            <a:pPr indent="0" lvl="0" marL="0" marR="0" rtl="0" algn="l">
              <a:spcBef>
                <a:spcPts val="0"/>
              </a:spcBef>
              <a:spcAft>
                <a:spcPts val="0"/>
              </a:spcAft>
              <a:buNone/>
            </a:pPr>
            <a:r>
              <a:rPr b="0" lang="en-US" sz="2250">
                <a:solidFill>
                  <a:srgbClr val="FFFFFF"/>
                </a:solidFill>
                <a:latin typeface="Barlow"/>
                <a:ea typeface="Barlow"/>
                <a:cs typeface="Barlow"/>
                <a:sym typeface="Barlow"/>
              </a:rPr>
              <a:t>Find its base area.</a:t>
            </a:r>
            <a:endParaRPr/>
          </a:p>
        </p:txBody>
      </p:sp>
      <p:sp>
        <p:nvSpPr>
          <p:cNvPr id="388" name="Google Shape;388;p22"/>
          <p:cNvSpPr/>
          <p:nvPr/>
        </p:nvSpPr>
        <p:spPr>
          <a:xfrm>
            <a:off x="6810375" y="5381625"/>
            <a:ext cx="4810125"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00">
                <a:solidFill>
                  <a:srgbClr val="D6AE45"/>
                </a:solidFill>
                <a:latin typeface="Barlow"/>
                <a:ea typeface="Barlow"/>
                <a:cs typeface="Barlow"/>
                <a:sym typeface="Barlow"/>
              </a:rPr>
              <a:t>A chosen model height is 2 cm.</a:t>
            </a:r>
            <a:endParaRPr/>
          </a:p>
          <a:p>
            <a:pPr indent="0" lvl="0" marL="0" marR="0" rtl="0" algn="l">
              <a:spcBef>
                <a:spcPts val="0"/>
              </a:spcBef>
              <a:spcAft>
                <a:spcPts val="0"/>
              </a:spcAft>
              <a:buNone/>
            </a:pPr>
            <a:r>
              <a:rPr b="0" lang="en-US" sz="2100">
                <a:solidFill>
                  <a:srgbClr val="D6AE45"/>
                </a:solidFill>
                <a:latin typeface="Barlow"/>
                <a:ea typeface="Barlow"/>
                <a:cs typeface="Barlow"/>
                <a:sym typeface="Barlow"/>
              </a:rPr>
              <a:t>What is the model’s volume?</a:t>
            </a:r>
            <a:endParaRPr/>
          </a:p>
        </p:txBody>
      </p:sp>
      <p:sp>
        <p:nvSpPr>
          <p:cNvPr id="389" name="Google Shape;389;p22"/>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2"/>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FFFFFF"/>
                </a:solidFill>
                <a:latin typeface="Barlow"/>
                <a:ea typeface="Barlow"/>
                <a:cs typeface="Barlow"/>
                <a:sym typeface="Barlow"/>
              </a:rPr>
              <a:t>INSIDE THE GOLDEN DOME</a:t>
            </a:r>
            <a:endParaRPr/>
          </a:p>
        </p:txBody>
      </p:sp>
      <p:sp>
        <p:nvSpPr>
          <p:cNvPr id="391" name="Google Shape;391;p22"/>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D6AE45"/>
                </a:solidFill>
                <a:latin typeface="Oswald"/>
                <a:ea typeface="Oswald"/>
                <a:cs typeface="Oswald"/>
                <a:sym typeface="Oswald"/>
              </a:rPr>
              <a:t>15</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6" name="Shape 396"/>
        <p:cNvGrpSpPr/>
        <p:nvPr/>
      </p:nvGrpSpPr>
      <p:grpSpPr>
        <a:xfrm>
          <a:off x="0" y="0"/>
          <a:ext cx="0" cy="0"/>
          <a:chOff x="0" y="0"/>
          <a:chExt cx="0" cy="0"/>
        </a:xfrm>
      </p:grpSpPr>
      <p:sp>
        <p:nvSpPr>
          <p:cNvPr id="397" name="Google Shape;397;p23"/>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3"/>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3"/>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3"/>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401" name="Google Shape;401;p23"/>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16</a:t>
            </a:r>
            <a:endParaRPr/>
          </a:p>
        </p:txBody>
      </p:sp>
      <p:sp>
        <p:nvSpPr>
          <p:cNvPr id="402" name="Google Shape;402;p23"/>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STATION WORK  /  FIVE ROUNDS</a:t>
            </a:r>
            <a:endParaRPr/>
          </a:p>
        </p:txBody>
      </p:sp>
      <p:sp>
        <p:nvSpPr>
          <p:cNvPr id="403" name="Google Shape;403;p23"/>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YOUR GROUP’S INVESTIGATION</a:t>
            </a:r>
            <a:endParaRPr/>
          </a:p>
        </p:txBody>
      </p:sp>
      <p:sp>
        <p:nvSpPr>
          <p:cNvPr id="404" name="Google Shape;404;p23"/>
          <p:cNvSpPr/>
          <p:nvPr/>
        </p:nvSpPr>
        <p:spPr>
          <a:xfrm>
            <a:off x="571500" y="1933575"/>
            <a:ext cx="2857500" cy="2381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5375">
                <a:solidFill>
                  <a:srgbClr val="174FA3"/>
                </a:solidFill>
                <a:latin typeface="Oswald"/>
                <a:ea typeface="Oswald"/>
                <a:cs typeface="Oswald"/>
                <a:sym typeface="Oswald"/>
              </a:rPr>
              <a:t>8</a:t>
            </a:r>
            <a:endParaRPr/>
          </a:p>
        </p:txBody>
      </p:sp>
      <p:sp>
        <p:nvSpPr>
          <p:cNvPr id="405" name="Google Shape;405;p23"/>
          <p:cNvSpPr/>
          <p:nvPr/>
        </p:nvSpPr>
        <p:spPr>
          <a:xfrm>
            <a:off x="600075" y="4400550"/>
            <a:ext cx="44767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174FA3"/>
                </a:solidFill>
                <a:latin typeface="Oswald"/>
                <a:ea typeface="Oswald"/>
                <a:cs typeface="Oswald"/>
                <a:sym typeface="Oswald"/>
              </a:rPr>
              <a:t>MINUTES PER STATION</a:t>
            </a:r>
            <a:endParaRPr/>
          </a:p>
        </p:txBody>
      </p:sp>
      <p:sp>
        <p:nvSpPr>
          <p:cNvPr id="406" name="Google Shape;406;p23"/>
          <p:cNvSpPr/>
          <p:nvPr/>
        </p:nvSpPr>
        <p:spPr>
          <a:xfrm>
            <a:off x="5429250" y="2047875"/>
            <a:ext cx="6191250" cy="2762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Reader: share the exhibit’s story.</a:t>
            </a:r>
            <a:endParaRPr/>
          </a:p>
          <a:p>
            <a:pPr indent="0" lvl="0" marL="0" marR="0" rtl="0" algn="l">
              <a:spcBef>
                <a:spcPts val="0"/>
              </a:spcBef>
              <a:spcAft>
                <a:spcPts val="0"/>
              </a:spcAft>
              <a:buNone/>
            </a:pPr>
            <a:r>
              <a:t/>
            </a:r>
            <a:endParaRPr b="0" sz="2325">
              <a:solidFill>
                <a:srgbClr val="081F3E"/>
              </a:solidFill>
              <a:latin typeface="Barlow"/>
              <a:ea typeface="Barlow"/>
              <a:cs typeface="Barlow"/>
              <a:sym typeface="Barlow"/>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Measurer: help use the tools.</a:t>
            </a:r>
            <a:endParaRPr/>
          </a:p>
          <a:p>
            <a:pPr indent="0" lvl="0" marL="0" marR="0" rtl="0" algn="l">
              <a:spcBef>
                <a:spcPts val="0"/>
              </a:spcBef>
              <a:spcAft>
                <a:spcPts val="0"/>
              </a:spcAft>
              <a:buNone/>
            </a:pPr>
            <a:r>
              <a:t/>
            </a:r>
            <a:endParaRPr b="0" sz="2325">
              <a:solidFill>
                <a:srgbClr val="081F3E"/>
              </a:solidFill>
              <a:latin typeface="Barlow"/>
              <a:ea typeface="Barlow"/>
              <a:cs typeface="Barlow"/>
              <a:sym typeface="Barlow"/>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Checker: ask “Do our units make sense?”</a:t>
            </a:r>
            <a:endParaRPr/>
          </a:p>
        </p:txBody>
      </p:sp>
      <p:sp>
        <p:nvSpPr>
          <p:cNvPr id="407" name="Google Shape;407;p23"/>
          <p:cNvSpPr/>
          <p:nvPr/>
        </p:nvSpPr>
        <p:spPr>
          <a:xfrm>
            <a:off x="5429250" y="5219700"/>
            <a:ext cx="6191250" cy="1000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250">
                <a:solidFill>
                  <a:srgbClr val="174FA3"/>
                </a:solidFill>
                <a:latin typeface="Barlow"/>
                <a:ea typeface="Barlow"/>
                <a:cs typeface="Barlow"/>
                <a:sym typeface="Barlow"/>
              </a:rPr>
              <a:t>Everyone writes in their own packet.</a:t>
            </a:r>
            <a:endParaRPr/>
          </a:p>
          <a:p>
            <a:pPr indent="0" lvl="0" marL="0" marR="0" rtl="0" algn="l">
              <a:spcBef>
                <a:spcPts val="0"/>
              </a:spcBef>
              <a:spcAft>
                <a:spcPts val="0"/>
              </a:spcAft>
              <a:buNone/>
            </a:pPr>
            <a:r>
              <a:rPr b="0" lang="en-US" sz="2250">
                <a:solidFill>
                  <a:srgbClr val="174FA3"/>
                </a:solidFill>
                <a:latin typeface="Barlow"/>
                <a:ea typeface="Barlow"/>
                <a:cs typeface="Barlow"/>
                <a:sym typeface="Barlow"/>
              </a:rPr>
              <a:t>Switch roles at the next station.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2" name="Shape 412"/>
        <p:cNvGrpSpPr/>
        <p:nvPr/>
      </p:nvGrpSpPr>
      <p:grpSpPr>
        <a:xfrm>
          <a:off x="0" y="0"/>
          <a:ext cx="0" cy="0"/>
          <a:chOff x="0" y="0"/>
          <a:chExt cx="0" cy="0"/>
        </a:xfrm>
      </p:grpSpPr>
      <p:sp>
        <p:nvSpPr>
          <p:cNvPr id="413" name="Google Shape;413;p24"/>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4"/>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4"/>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4"/>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417" name="Google Shape;417;p24"/>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17</a:t>
            </a:r>
            <a:endParaRPr/>
          </a:p>
        </p:txBody>
      </p:sp>
      <p:sp>
        <p:nvSpPr>
          <p:cNvPr id="418" name="Google Shape;418;p24"/>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AFTER ALL FIVE ROUNDS</a:t>
            </a:r>
            <a:endParaRPr/>
          </a:p>
        </p:txBody>
      </p:sp>
      <p:sp>
        <p:nvSpPr>
          <p:cNvPr id="419" name="Google Shape;419;p24"/>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EXACT ANSWERS AND ESTIMATES</a:t>
            </a:r>
            <a:endParaRPr/>
          </a:p>
        </p:txBody>
      </p:sp>
      <p:sp>
        <p:nvSpPr>
          <p:cNvPr id="420" name="Google Shape;420;p24"/>
          <p:cNvSpPr/>
          <p:nvPr/>
        </p:nvSpPr>
        <p:spPr>
          <a:xfrm>
            <a:off x="571500" y="2038350"/>
            <a:ext cx="5429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625">
                <a:solidFill>
                  <a:srgbClr val="174FA3"/>
                </a:solidFill>
                <a:latin typeface="Oswald"/>
                <a:ea typeface="Oswald"/>
                <a:cs typeface="Oswald"/>
                <a:sym typeface="Oswald"/>
              </a:rPr>
              <a:t>EXACT FOR OUR PRINTS</a:t>
            </a:r>
            <a:endParaRPr/>
          </a:p>
        </p:txBody>
      </p:sp>
      <p:sp>
        <p:nvSpPr>
          <p:cNvPr id="421" name="Google Shape;421;p24"/>
          <p:cNvSpPr/>
          <p:nvPr/>
        </p:nvSpPr>
        <p:spPr>
          <a:xfrm>
            <a:off x="571500" y="2847975"/>
            <a:ext cx="5429250" cy="2190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75">
                <a:solidFill>
                  <a:srgbClr val="081F3E"/>
                </a:solidFill>
                <a:latin typeface="Barlow"/>
                <a:ea typeface="Barlow"/>
                <a:cs typeface="Barlow"/>
                <a:sym typeface="Barlow"/>
              </a:rPr>
              <a:t>Large flag: 60 cm²</a:t>
            </a:r>
            <a:endParaRPr/>
          </a:p>
          <a:p>
            <a:pPr indent="0" lvl="0" marL="0" marR="0" rtl="0" algn="l">
              <a:spcBef>
                <a:spcPts val="0"/>
              </a:spcBef>
              <a:spcAft>
                <a:spcPts val="0"/>
              </a:spcAft>
              <a:buNone/>
            </a:pPr>
            <a:r>
              <a:rPr b="0" lang="en-US" sz="2475">
                <a:solidFill>
                  <a:srgbClr val="081F3E"/>
                </a:solidFill>
                <a:latin typeface="Barlow"/>
                <a:ea typeface="Barlow"/>
                <a:cs typeface="Barlow"/>
                <a:sym typeface="Barlow"/>
              </a:rPr>
              <a:t>Small flag: 15 cm²</a:t>
            </a:r>
            <a:endParaRPr/>
          </a:p>
          <a:p>
            <a:pPr indent="0" lvl="0" marL="0" marR="0" rtl="0" algn="l">
              <a:spcBef>
                <a:spcPts val="0"/>
              </a:spcBef>
              <a:spcAft>
                <a:spcPts val="0"/>
              </a:spcAft>
              <a:buNone/>
            </a:pPr>
            <a:r>
              <a:rPr b="0" lang="en-US" sz="2475">
                <a:solidFill>
                  <a:srgbClr val="081F3E"/>
                </a:solidFill>
                <a:latin typeface="Barlow"/>
                <a:ea typeface="Barlow"/>
                <a:cs typeface="Barlow"/>
                <a:sym typeface="Barlow"/>
              </a:rPr>
              <a:t>Basketball photo: 24 cm²</a:t>
            </a:r>
            <a:endParaRPr/>
          </a:p>
          <a:p>
            <a:pPr indent="0" lvl="0" marL="0" marR="0" rtl="0" algn="l">
              <a:spcBef>
                <a:spcPts val="0"/>
              </a:spcBef>
              <a:spcAft>
                <a:spcPts val="0"/>
              </a:spcAft>
              <a:buNone/>
            </a:pPr>
            <a:r>
              <a:rPr b="0" lang="en-US" sz="2475">
                <a:solidFill>
                  <a:srgbClr val="081F3E"/>
                </a:solidFill>
                <a:latin typeface="Barlow"/>
                <a:ea typeface="Barlow"/>
                <a:cs typeface="Barlow"/>
                <a:sym typeface="Barlow"/>
              </a:rPr>
              <a:t>Blue display mat: 28 cm²</a:t>
            </a:r>
            <a:endParaRPr/>
          </a:p>
        </p:txBody>
      </p:sp>
      <p:sp>
        <p:nvSpPr>
          <p:cNvPr id="422" name="Google Shape;422;p24"/>
          <p:cNvSpPr/>
          <p:nvPr/>
        </p:nvSpPr>
        <p:spPr>
          <a:xfrm>
            <a:off x="6667500" y="2038350"/>
            <a:ext cx="5048250" cy="571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625">
                <a:solidFill>
                  <a:srgbClr val="087E86"/>
                </a:solidFill>
                <a:latin typeface="Oswald"/>
                <a:ea typeface="Oswald"/>
                <a:cs typeface="Oswald"/>
                <a:sym typeface="Oswald"/>
              </a:rPr>
              <a:t>REASONABLE ESTIMATES</a:t>
            </a:r>
            <a:endParaRPr/>
          </a:p>
        </p:txBody>
      </p:sp>
      <p:sp>
        <p:nvSpPr>
          <p:cNvPr id="423" name="Google Shape;423;p24"/>
          <p:cNvSpPr/>
          <p:nvPr/>
        </p:nvSpPr>
        <p:spPr>
          <a:xfrm>
            <a:off x="6667500" y="2847975"/>
            <a:ext cx="5048250" cy="204787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75">
                <a:solidFill>
                  <a:srgbClr val="081F3E"/>
                </a:solidFill>
                <a:latin typeface="Barlow"/>
                <a:ea typeface="Barlow"/>
                <a:cs typeface="Barlow"/>
                <a:sym typeface="Barlow"/>
              </a:rPr>
              <a:t>Court print: about 45 cm²</a:t>
            </a:r>
            <a:endParaRPr/>
          </a:p>
          <a:p>
            <a:pPr indent="0" lvl="0" marL="0" marR="0" rtl="0" algn="l">
              <a:spcBef>
                <a:spcPts val="0"/>
              </a:spcBef>
              <a:spcAft>
                <a:spcPts val="0"/>
              </a:spcAft>
              <a:buNone/>
            </a:pPr>
            <a:r>
              <a:rPr b="0" lang="en-US" sz="2475">
                <a:solidFill>
                  <a:srgbClr val="081F3E"/>
                </a:solidFill>
                <a:latin typeface="Barlow"/>
                <a:ea typeface="Barlow"/>
                <a:cs typeface="Barlow"/>
                <a:sym typeface="Barlow"/>
              </a:rPr>
              <a:t>Cod print: about 19 cm²</a:t>
            </a:r>
            <a:endParaRPr/>
          </a:p>
          <a:p>
            <a:pPr indent="0" lvl="0" marL="0" marR="0" rtl="0" algn="l">
              <a:spcBef>
                <a:spcPts val="0"/>
              </a:spcBef>
              <a:spcAft>
                <a:spcPts val="0"/>
              </a:spcAft>
              <a:buNone/>
            </a:pPr>
            <a:r>
              <a:rPr b="0" lang="en-US" sz="2475">
                <a:solidFill>
                  <a:srgbClr val="081F3E"/>
                </a:solidFill>
                <a:latin typeface="Barlow"/>
                <a:ea typeface="Barlow"/>
                <a:cs typeface="Barlow"/>
                <a:sym typeface="Barlow"/>
              </a:rPr>
              <a:t>Map print: about 37 cm²</a:t>
            </a:r>
            <a:endParaRPr/>
          </a:p>
        </p:txBody>
      </p:sp>
      <p:sp>
        <p:nvSpPr>
          <p:cNvPr id="424" name="Google Shape;424;p24"/>
          <p:cNvSpPr/>
          <p:nvPr/>
        </p:nvSpPr>
        <p:spPr>
          <a:xfrm>
            <a:off x="571500" y="5619750"/>
            <a:ext cx="11049000" cy="619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400">
                <a:solidFill>
                  <a:srgbClr val="081F3E"/>
                </a:solidFill>
                <a:latin typeface="Barlow"/>
                <a:ea typeface="Barlow"/>
                <a:cs typeface="Barlow"/>
                <a:sym typeface="Barlow"/>
              </a:rPr>
              <a:t>Why can two careful groups have different estimates?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9" name="Shape 429"/>
        <p:cNvGrpSpPr/>
        <p:nvPr/>
      </p:nvGrpSpPr>
      <p:grpSpPr>
        <a:xfrm>
          <a:off x="0" y="0"/>
          <a:ext cx="0" cy="0"/>
          <a:chOff x="0" y="0"/>
          <a:chExt cx="0" cy="0"/>
        </a:xfrm>
      </p:grpSpPr>
      <p:sp>
        <p:nvSpPr>
          <p:cNvPr id="430" name="Google Shape;430;p25"/>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5"/>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5"/>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5"/>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434" name="Google Shape;434;p25"/>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18</a:t>
            </a:r>
            <a:endParaRPr/>
          </a:p>
        </p:txBody>
      </p:sp>
      <p:sp>
        <p:nvSpPr>
          <p:cNvPr id="435" name="Google Shape;435;p25"/>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EXIT TICKET  /  PACKET PAGE 7  /  5 MINUTES</a:t>
            </a:r>
            <a:endParaRPr/>
          </a:p>
        </p:txBody>
      </p:sp>
      <p:sp>
        <p:nvSpPr>
          <p:cNvPr id="436" name="Google Shape;436;p25"/>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MY MEASUREMENT REPORT</a:t>
            </a:r>
            <a:endParaRPr/>
          </a:p>
        </p:txBody>
      </p:sp>
      <p:sp>
        <p:nvSpPr>
          <p:cNvPr id="437" name="Google Shape;437;p25"/>
          <p:cNvSpPr/>
          <p:nvPr/>
        </p:nvSpPr>
        <p:spPr>
          <a:xfrm>
            <a:off x="571500" y="2076450"/>
            <a:ext cx="110490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850">
                <a:solidFill>
                  <a:srgbClr val="081F3E"/>
                </a:solidFill>
                <a:latin typeface="Barlow"/>
                <a:ea typeface="Barlow"/>
                <a:cs typeface="Barlow"/>
                <a:sym typeface="Barlow"/>
              </a:rPr>
              <a:t>A sign measures 8 cm × 6 cm.</a:t>
            </a:r>
            <a:endParaRPr/>
          </a:p>
          <a:p>
            <a:pPr indent="0" lvl="0" marL="0" marR="0" rtl="0" algn="l">
              <a:spcBef>
                <a:spcPts val="0"/>
              </a:spcBef>
              <a:spcAft>
                <a:spcPts val="0"/>
              </a:spcAft>
              <a:buNone/>
            </a:pPr>
            <a:r>
              <a:rPr b="0" lang="en-US" sz="2850">
                <a:solidFill>
                  <a:srgbClr val="081F3E"/>
                </a:solidFill>
                <a:latin typeface="Barlow"/>
                <a:ea typeface="Barlow"/>
                <a:cs typeface="Barlow"/>
                <a:sym typeface="Barlow"/>
              </a:rPr>
              <a:t>A photo inside it measures 5 cm × 4 cm.</a:t>
            </a:r>
            <a:endParaRPr/>
          </a:p>
        </p:txBody>
      </p:sp>
      <p:sp>
        <p:nvSpPr>
          <p:cNvPr id="438" name="Google Shape;438;p25"/>
          <p:cNvSpPr/>
          <p:nvPr/>
        </p:nvSpPr>
        <p:spPr>
          <a:xfrm>
            <a:off x="571500" y="3619500"/>
            <a:ext cx="11049000" cy="2571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325">
                <a:solidFill>
                  <a:srgbClr val="081F3E"/>
                </a:solidFill>
                <a:latin typeface="Barlow"/>
                <a:ea typeface="Barlow"/>
                <a:cs typeface="Barlow"/>
                <a:sym typeface="Barlow"/>
              </a:rPr>
              <a:t>1. Find the whole sign’s area.</a:t>
            </a:r>
            <a:endParaRPr/>
          </a:p>
          <a:p>
            <a:pPr indent="0" lvl="0" marL="0" marR="0" rtl="0" algn="l">
              <a:spcBef>
                <a:spcPts val="0"/>
              </a:spcBef>
              <a:spcAft>
                <a:spcPts val="0"/>
              </a:spcAft>
              <a:buNone/>
            </a:pPr>
            <a:r>
              <a:t/>
            </a:r>
            <a:endParaRPr b="0" sz="2325">
              <a:solidFill>
                <a:srgbClr val="081F3E"/>
              </a:solidFill>
              <a:latin typeface="Barlow"/>
              <a:ea typeface="Barlow"/>
              <a:cs typeface="Barlow"/>
              <a:sym typeface="Barlow"/>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2. Find the area outside the photo.</a:t>
            </a:r>
            <a:endParaRPr/>
          </a:p>
          <a:p>
            <a:pPr indent="0" lvl="0" marL="0" marR="0" rtl="0" algn="l">
              <a:spcBef>
                <a:spcPts val="0"/>
              </a:spcBef>
              <a:spcAft>
                <a:spcPts val="0"/>
              </a:spcAft>
              <a:buNone/>
            </a:pPr>
            <a:r>
              <a:t/>
            </a:r>
            <a:endParaRPr b="0" sz="2325">
              <a:solidFill>
                <a:srgbClr val="081F3E"/>
              </a:solidFill>
              <a:latin typeface="Barlow"/>
              <a:ea typeface="Barlow"/>
              <a:cs typeface="Barlow"/>
              <a:sym typeface="Barlow"/>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3. Name one station that needed an estimate.</a:t>
            </a:r>
            <a:endParaRPr/>
          </a:p>
          <a:p>
            <a:pPr indent="0" lvl="0" marL="0" marR="0" rtl="0" algn="l">
              <a:spcBef>
                <a:spcPts val="0"/>
              </a:spcBef>
              <a:spcAft>
                <a:spcPts val="0"/>
              </a:spcAft>
              <a:buNone/>
            </a:pPr>
            <a:r>
              <a:t/>
            </a:r>
            <a:endParaRPr b="0" sz="2325">
              <a:solidFill>
                <a:srgbClr val="081F3E"/>
              </a:solidFill>
              <a:latin typeface="Barlow"/>
              <a:ea typeface="Barlow"/>
              <a:cs typeface="Barlow"/>
              <a:sym typeface="Barlow"/>
            </a:endParaRPr>
          </a:p>
          <a:p>
            <a:pPr indent="0" lvl="0" marL="0" marR="0" rtl="0" algn="l">
              <a:spcBef>
                <a:spcPts val="0"/>
              </a:spcBef>
              <a:spcAft>
                <a:spcPts val="0"/>
              </a:spcAft>
              <a:buNone/>
            </a:pPr>
            <a:r>
              <a:rPr b="0" lang="en-US" sz="2325">
                <a:solidFill>
                  <a:srgbClr val="081F3E"/>
                </a:solidFill>
                <a:latin typeface="Barlow"/>
                <a:ea typeface="Barlow"/>
                <a:cs typeface="Barlow"/>
                <a:sym typeface="Barlow"/>
              </a:rPr>
              <a:t>4. Share one fact you learned.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3" name="Shape 443"/>
        <p:cNvGrpSpPr/>
        <p:nvPr/>
      </p:nvGrpSpPr>
      <p:grpSpPr>
        <a:xfrm>
          <a:off x="0" y="0"/>
          <a:ext cx="0" cy="0"/>
          <a:chOff x="0" y="0"/>
          <a:chExt cx="0" cy="0"/>
        </a:xfrm>
      </p:grpSpPr>
      <p:sp>
        <p:nvSpPr>
          <p:cNvPr id="444" name="Google Shape;444;p26"/>
          <p:cNvSpPr/>
          <p:nvPr/>
        </p:nvSpPr>
        <p:spPr>
          <a:xfrm>
            <a:off x="0" y="0"/>
            <a:ext cx="12192000" cy="1685925"/>
          </a:xfrm>
          <a:prstGeom prst="rect">
            <a:avLst/>
          </a:prstGeom>
          <a:solidFill>
            <a:srgbClr val="081F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6"/>
          <p:cNvSpPr/>
          <p:nvPr/>
        </p:nvSpPr>
        <p:spPr>
          <a:xfrm>
            <a:off x="0" y="1685925"/>
            <a:ext cx="12192000" cy="47625"/>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6"/>
          <p:cNvSpPr/>
          <p:nvPr/>
        </p:nvSpPr>
        <p:spPr>
          <a:xfrm>
            <a:off x="571500" y="6419850"/>
            <a:ext cx="11049000" cy="19050"/>
          </a:xfrm>
          <a:prstGeom prst="rect">
            <a:avLst/>
          </a:prstGeom>
          <a:solidFill>
            <a:srgbClr val="D6AE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6"/>
          <p:cNvSpPr/>
          <p:nvPr/>
        </p:nvSpPr>
        <p:spPr>
          <a:xfrm>
            <a:off x="571500" y="6553200"/>
            <a:ext cx="4762500" cy="209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050">
                <a:solidFill>
                  <a:srgbClr val="526276"/>
                </a:solidFill>
                <a:latin typeface="Barlow"/>
                <a:ea typeface="Barlow"/>
                <a:cs typeface="Barlow"/>
                <a:sym typeface="Barlow"/>
              </a:rPr>
              <a:t>INSIDE THE GOLDEN DOME</a:t>
            </a:r>
            <a:endParaRPr/>
          </a:p>
        </p:txBody>
      </p:sp>
      <p:sp>
        <p:nvSpPr>
          <p:cNvPr id="448" name="Google Shape;448;p26"/>
          <p:cNvSpPr/>
          <p:nvPr/>
        </p:nvSpPr>
        <p:spPr>
          <a:xfrm>
            <a:off x="11239500" y="6515100"/>
            <a:ext cx="381000" cy="23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350">
                <a:solidFill>
                  <a:srgbClr val="174FA3"/>
                </a:solidFill>
                <a:latin typeface="Oswald"/>
                <a:ea typeface="Oswald"/>
                <a:cs typeface="Oswald"/>
                <a:sym typeface="Oswald"/>
              </a:rPr>
              <a:t>19</a:t>
            </a:r>
            <a:endParaRPr/>
          </a:p>
        </p:txBody>
      </p:sp>
      <p:sp>
        <p:nvSpPr>
          <p:cNvPr id="449" name="Google Shape;449;p26"/>
          <p:cNvSpPr/>
          <p:nvPr/>
        </p:nvSpPr>
        <p:spPr>
          <a:xfrm>
            <a:off x="571500" y="352425"/>
            <a:ext cx="11049000" cy="285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en-US" sz="1500">
                <a:solidFill>
                  <a:srgbClr val="D6AE45"/>
                </a:solidFill>
                <a:latin typeface="Barlow"/>
                <a:ea typeface="Barlow"/>
                <a:cs typeface="Barlow"/>
                <a:sym typeface="Barlow"/>
              </a:rPr>
              <a:t>REAL SOURCES  /  TEACHER REFERENCE</a:t>
            </a:r>
            <a:endParaRPr/>
          </a:p>
        </p:txBody>
      </p:sp>
      <p:sp>
        <p:nvSpPr>
          <p:cNvPr id="450" name="Google Shape;450;p26"/>
          <p:cNvSpPr/>
          <p:nvPr/>
        </p:nvSpPr>
        <p:spPr>
          <a:xfrm>
            <a:off x="571500" y="762000"/>
            <a:ext cx="11049000" cy="1333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4125">
                <a:solidFill>
                  <a:srgbClr val="FFFFFF"/>
                </a:solidFill>
                <a:latin typeface="Oswald"/>
                <a:ea typeface="Oswald"/>
                <a:cs typeface="Oswald"/>
                <a:sym typeface="Oswald"/>
              </a:rPr>
              <a:t>THE OBJECTS BEHIND THE MATH</a:t>
            </a:r>
            <a:endParaRPr/>
          </a:p>
        </p:txBody>
      </p:sp>
      <p:sp>
        <p:nvSpPr>
          <p:cNvPr id="451" name="Google Shape;451;p26"/>
          <p:cNvSpPr/>
          <p:nvPr/>
        </p:nvSpPr>
        <p:spPr>
          <a:xfrm>
            <a:off x="571500" y="2028825"/>
            <a:ext cx="11049000" cy="95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081F3E"/>
                </a:solidFill>
                <a:latin typeface="Barlow"/>
                <a:ea typeface="Barlow"/>
                <a:cs typeface="Barlow"/>
                <a:sym typeface="Barlow"/>
              </a:rPr>
              <a:t>Massachusetts Secretary of the Commonwealth</a:t>
            </a:r>
            <a:endParaRPr/>
          </a:p>
          <a:p>
            <a:pPr indent="0" lvl="0" marL="0" marR="0" rtl="0" algn="l">
              <a:spcBef>
                <a:spcPts val="0"/>
              </a:spcBef>
              <a:spcAft>
                <a:spcPts val="0"/>
              </a:spcAft>
              <a:buNone/>
            </a:pPr>
            <a:r>
              <a:rPr b="0" lang="en-US" sz="2175">
                <a:solidFill>
                  <a:srgbClr val="081F3E"/>
                </a:solidFill>
                <a:latin typeface="Barlow"/>
                <a:ea typeface="Barlow"/>
                <a:cs typeface="Barlow"/>
                <a:sym typeface="Barlow"/>
              </a:rPr>
              <a:t>State House tour, floor plan, Constitution, and John Adams</a:t>
            </a:r>
            <a:endParaRPr/>
          </a:p>
        </p:txBody>
      </p:sp>
      <p:sp>
        <p:nvSpPr>
          <p:cNvPr id="452" name="Google Shape;452;p26"/>
          <p:cNvSpPr/>
          <p:nvPr/>
        </p:nvSpPr>
        <p:spPr>
          <a:xfrm>
            <a:off x="571500" y="3238500"/>
            <a:ext cx="11049000" cy="8572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081F3E"/>
                </a:solidFill>
                <a:latin typeface="Barlow"/>
                <a:ea typeface="Barlow"/>
                <a:cs typeface="Barlow"/>
                <a:sym typeface="Barlow"/>
              </a:rPr>
              <a:t>Massachusetts Legislature</a:t>
            </a:r>
            <a:endParaRPr/>
          </a:p>
          <a:p>
            <a:pPr indent="0" lvl="0" marL="0" marR="0" rtl="0" algn="l">
              <a:spcBef>
                <a:spcPts val="0"/>
              </a:spcBef>
              <a:spcAft>
                <a:spcPts val="0"/>
              </a:spcAft>
              <a:buNone/>
            </a:pPr>
            <a:r>
              <a:rPr b="0" lang="en-US" sz="2175">
                <a:solidFill>
                  <a:srgbClr val="081F3E"/>
                </a:solidFill>
                <a:latin typeface="Barlow"/>
                <a:ea typeface="Barlow"/>
                <a:cs typeface="Barlow"/>
                <a:sym typeface="Barlow"/>
              </a:rPr>
              <a:t>Sacred Cod, John Adams mural, and Senate dimensions</a:t>
            </a:r>
            <a:endParaRPr/>
          </a:p>
        </p:txBody>
      </p:sp>
      <p:sp>
        <p:nvSpPr>
          <p:cNvPr id="453" name="Google Shape;453;p26"/>
          <p:cNvSpPr/>
          <p:nvPr/>
        </p:nvSpPr>
        <p:spPr>
          <a:xfrm>
            <a:off x="571500" y="4429125"/>
            <a:ext cx="11049000" cy="10477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2175">
                <a:solidFill>
                  <a:srgbClr val="081F3E"/>
                </a:solidFill>
                <a:latin typeface="Barlow"/>
                <a:ea typeface="Barlow"/>
                <a:cs typeface="Barlow"/>
                <a:sym typeface="Barlow"/>
              </a:rPr>
              <a:t>Harvard Athletics, National Governors Association, and NCAA</a:t>
            </a:r>
            <a:endParaRPr/>
          </a:p>
          <a:p>
            <a:pPr indent="0" lvl="0" marL="0" marR="0" rtl="0" algn="l">
              <a:spcBef>
                <a:spcPts val="0"/>
              </a:spcBef>
              <a:spcAft>
                <a:spcPts val="0"/>
              </a:spcAft>
              <a:buNone/>
            </a:pPr>
            <a:r>
              <a:rPr b="0" lang="en-US" sz="2175">
                <a:solidFill>
                  <a:srgbClr val="081F3E"/>
                </a:solidFill>
                <a:latin typeface="Barlow"/>
                <a:ea typeface="Barlow"/>
                <a:cs typeface="Barlow"/>
                <a:sym typeface="Barlow"/>
              </a:rPr>
              <a:t>Healey’s biography, basketball history, and court dimensions</a:t>
            </a:r>
            <a:endParaRPr/>
          </a:p>
        </p:txBody>
      </p:sp>
      <p:sp>
        <p:nvSpPr>
          <p:cNvPr id="454" name="Google Shape;454;p26"/>
          <p:cNvSpPr/>
          <p:nvPr/>
        </p:nvSpPr>
        <p:spPr>
          <a:xfrm>
            <a:off x="571500" y="5810250"/>
            <a:ext cx="11049000" cy="38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0" lang="en-US" sz="1875">
                <a:solidFill>
                  <a:srgbClr val="174FA3"/>
                </a:solidFill>
                <a:latin typeface="Barlow"/>
                <a:ea typeface="Barlow"/>
                <a:cs typeface="Barlow"/>
                <a:sym typeface="Barlow"/>
              </a:rPr>
              <a:t>Clickable sources and photo credits: teacher guide, pages 6–7.</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